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6"/>
  </p:notesMasterIdLst>
  <p:handoutMasterIdLst>
    <p:handoutMasterId r:id="rId37"/>
  </p:handoutMasterIdLst>
  <p:sldIdLst>
    <p:sldId id="256" r:id="rId2"/>
    <p:sldId id="424" r:id="rId3"/>
    <p:sldId id="421" r:id="rId4"/>
    <p:sldId id="311" r:id="rId5"/>
    <p:sldId id="375" r:id="rId6"/>
    <p:sldId id="376" r:id="rId7"/>
    <p:sldId id="420" r:id="rId8"/>
    <p:sldId id="412" r:id="rId9"/>
    <p:sldId id="400" r:id="rId10"/>
    <p:sldId id="401" r:id="rId11"/>
    <p:sldId id="385" r:id="rId12"/>
    <p:sldId id="405" r:id="rId13"/>
    <p:sldId id="406" r:id="rId14"/>
    <p:sldId id="417" r:id="rId15"/>
    <p:sldId id="270" r:id="rId16"/>
    <p:sldId id="271" r:id="rId17"/>
    <p:sldId id="422" r:id="rId18"/>
    <p:sldId id="396" r:id="rId19"/>
    <p:sldId id="397" r:id="rId20"/>
    <p:sldId id="398" r:id="rId21"/>
    <p:sldId id="418" r:id="rId22"/>
    <p:sldId id="413" r:id="rId23"/>
    <p:sldId id="391" r:id="rId24"/>
    <p:sldId id="419" r:id="rId25"/>
    <p:sldId id="423" r:id="rId26"/>
    <p:sldId id="392" r:id="rId27"/>
    <p:sldId id="403" r:id="rId28"/>
    <p:sldId id="393" r:id="rId29"/>
    <p:sldId id="408" r:id="rId30"/>
    <p:sldId id="409" r:id="rId31"/>
    <p:sldId id="414" r:id="rId32"/>
    <p:sldId id="415" r:id="rId33"/>
    <p:sldId id="410" r:id="rId34"/>
    <p:sldId id="379" r:id="rId3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00FF"/>
    <a:srgbClr val="000000"/>
    <a:srgbClr val="0788C9"/>
    <a:srgbClr val="006600"/>
    <a:srgbClr val="FF0000"/>
    <a:srgbClr val="FFFFFF"/>
    <a:srgbClr val="009900"/>
    <a:srgbClr val="99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976" autoAdjust="0"/>
    <p:restoredTop sz="83973" autoAdjust="0"/>
  </p:normalViewPr>
  <p:slideViewPr>
    <p:cSldViewPr>
      <p:cViewPr>
        <p:scale>
          <a:sx n="80" d="100"/>
          <a:sy n="80" d="100"/>
        </p:scale>
        <p:origin x="-1452" y="-7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0" d="100"/>
          <a:sy n="70" d="100"/>
        </p:scale>
        <p:origin x="-2718"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defTabSz="931726" eaLnBrk="1" hangingPunct="1">
              <a:defRPr sz="1200">
                <a:latin typeface="Arial" charset="0"/>
              </a:defRPr>
            </a:lvl1pPr>
          </a:lstStyle>
          <a:p>
            <a:pPr>
              <a:defRPr/>
            </a:pPr>
            <a:endParaRPr lang="en-US"/>
          </a:p>
        </p:txBody>
      </p:sp>
      <p:sp>
        <p:nvSpPr>
          <p:cNvPr id="4505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lgn="r" defTabSz="931726" eaLnBrk="1" hangingPunct="1">
              <a:defRPr sz="1200">
                <a:latin typeface="Arial" charset="0"/>
              </a:defRPr>
            </a:lvl1pPr>
          </a:lstStyle>
          <a:p>
            <a:pPr>
              <a:defRPr/>
            </a:pPr>
            <a:endParaRPr lang="en-US"/>
          </a:p>
        </p:txBody>
      </p:sp>
      <p:sp>
        <p:nvSpPr>
          <p:cNvPr id="4506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defTabSz="931726" eaLnBrk="1" hangingPunct="1">
              <a:defRPr sz="1200">
                <a:latin typeface="Arial" charset="0"/>
              </a:defRPr>
            </a:lvl1pPr>
          </a:lstStyle>
          <a:p>
            <a:pPr>
              <a:defRPr/>
            </a:pPr>
            <a:endParaRPr lang="en-US"/>
          </a:p>
        </p:txBody>
      </p:sp>
      <p:sp>
        <p:nvSpPr>
          <p:cNvPr id="4506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lgn="r" defTabSz="931726" eaLnBrk="1" hangingPunct="1">
              <a:defRPr sz="1200">
                <a:latin typeface="Arial" charset="0"/>
              </a:defRPr>
            </a:lvl1pPr>
          </a:lstStyle>
          <a:p>
            <a:pPr>
              <a:defRPr/>
            </a:pPr>
            <a:fld id="{EE3BA14B-5F89-44DF-A991-40F1D2EBD2C2}" type="slidenum">
              <a:rPr lang="en-US"/>
              <a:pPr>
                <a:defRPr/>
              </a:pPr>
              <a:t>‹#›</a:t>
            </a:fld>
            <a:endParaRPr lang="en-US"/>
          </a:p>
        </p:txBody>
      </p:sp>
    </p:spTree>
    <p:extLst>
      <p:ext uri="{BB962C8B-B14F-4D97-AF65-F5344CB8AC3E}">
        <p14:creationId xmlns:p14="http://schemas.microsoft.com/office/powerpoint/2010/main" val="1100952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defTabSz="931726" eaLnBrk="1" hangingPunct="1">
              <a:defRPr sz="1200">
                <a:latin typeface="Arial" charset="0"/>
              </a:defRPr>
            </a:lvl1pPr>
          </a:lstStyle>
          <a:p>
            <a:pPr>
              <a:defRPr/>
            </a:pPr>
            <a:endParaRPr lang="en-US"/>
          </a:p>
        </p:txBody>
      </p:sp>
      <p:sp>
        <p:nvSpPr>
          <p:cNvPr id="4198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lgn="r" defTabSz="931726" eaLnBrk="1" hangingPunct="1">
              <a:defRPr sz="1200">
                <a:latin typeface="Arial"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99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defTabSz="931726" eaLnBrk="1" hangingPunct="1">
              <a:defRPr sz="1200">
                <a:latin typeface="Arial" charset="0"/>
              </a:defRPr>
            </a:lvl1pPr>
          </a:lstStyle>
          <a:p>
            <a:pPr>
              <a:defRPr/>
            </a:pPr>
            <a:endParaRPr lang="en-US"/>
          </a:p>
        </p:txBody>
      </p:sp>
      <p:sp>
        <p:nvSpPr>
          <p:cNvPr id="4199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lgn="r" defTabSz="931726" eaLnBrk="1" hangingPunct="1">
              <a:defRPr sz="1200">
                <a:latin typeface="Arial" charset="0"/>
              </a:defRPr>
            </a:lvl1pPr>
          </a:lstStyle>
          <a:p>
            <a:pPr>
              <a:defRPr/>
            </a:pPr>
            <a:fld id="{2E1BF6D7-3C92-43BC-A0AF-0E220A860439}" type="slidenum">
              <a:rPr lang="en-US"/>
              <a:pPr>
                <a:defRPr/>
              </a:pPr>
              <a:t>‹#›</a:t>
            </a:fld>
            <a:endParaRPr lang="en-US"/>
          </a:p>
        </p:txBody>
      </p:sp>
    </p:spTree>
    <p:extLst>
      <p:ext uri="{BB962C8B-B14F-4D97-AF65-F5344CB8AC3E}">
        <p14:creationId xmlns:p14="http://schemas.microsoft.com/office/powerpoint/2010/main" val="23784256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volunteeers.sae.or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r>
              <a:rPr lang="en-US" dirty="0" smtClean="0"/>
              <a:t>Welcome to </a:t>
            </a:r>
            <a:r>
              <a:rPr lang="en-US" dirty="0" err="1" smtClean="0"/>
              <a:t>MyTechZone</a:t>
            </a:r>
            <a:r>
              <a:rPr lang="en-US" dirty="0" smtClean="0"/>
              <a:t> Training for Session Organizers.  If you are interested in authoring or reviewing, please be sure to visit the presentation files for these volunteer roles.</a:t>
            </a:r>
          </a:p>
          <a:p>
            <a:pPr eaLnBrk="1" hangingPunct="1"/>
            <a:endParaRPr lang="en-US" dirty="0" smtClean="0"/>
          </a:p>
          <a:p>
            <a:pPr eaLnBrk="1" hangingPunct="1"/>
            <a:r>
              <a:rPr lang="en-US" dirty="0" smtClean="0"/>
              <a:t>I will be taking you through an overview of MyTechZone, a tool used by authors, organizers, reviewers and SAE staff</a:t>
            </a:r>
          </a:p>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US" dirty="0" smtClean="0"/>
              <a:t>Here’s how the paper review process begins.</a:t>
            </a:r>
          </a:p>
          <a:p>
            <a:endParaRPr lang="en-US" dirty="0"/>
          </a:p>
          <a:p>
            <a:r>
              <a:rPr lang="en-US" dirty="0" smtClean="0"/>
              <a:t>Communication and meeting deadlines is important!!!</a:t>
            </a:r>
          </a:p>
        </p:txBody>
      </p:sp>
      <p:sp>
        <p:nvSpPr>
          <p:cNvPr id="41988" name="Slide Number Placeholder 3"/>
          <p:cNvSpPr>
            <a:spLocks noGrp="1"/>
          </p:cNvSpPr>
          <p:nvPr>
            <p:ph type="sldNum" sz="quarter" idx="5"/>
          </p:nvPr>
        </p:nvSpPr>
        <p:spPr>
          <a:noFill/>
        </p:spPr>
        <p:txBody>
          <a:bodyPr/>
          <a:lstStyle/>
          <a:p>
            <a:pPr defTabSz="930275"/>
            <a:fld id="{91954413-FB2D-4973-AF2D-54032343B09E}" type="slidenum">
              <a:rPr lang="en-US" smtClean="0"/>
              <a:pPr defTabSz="930275"/>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r>
              <a:rPr lang="en-US" dirty="0" smtClean="0"/>
              <a:t>This is the succession of screens that you’ll see when handling abstracts.  </a:t>
            </a:r>
          </a:p>
          <a:p>
            <a:pPr eaLnBrk="1" hangingPunct="1">
              <a:buFont typeface="Wingdings" pitchFamily="2" charset="2"/>
              <a:buChar char="Ø"/>
            </a:pPr>
            <a:r>
              <a:rPr lang="en-US" dirty="0" smtClean="0"/>
              <a:t>First (upper left corner) you see the MTZ login page (use your regular SAE user ID and password).</a:t>
            </a:r>
          </a:p>
          <a:p>
            <a:pPr eaLnBrk="1" hangingPunct="1">
              <a:buFont typeface="Wingdings" pitchFamily="2" charset="2"/>
              <a:buChar char="Ø"/>
            </a:pPr>
            <a:r>
              <a:rPr lang="en-US" dirty="0" smtClean="0"/>
              <a:t>Next (upper right corner) you’ll see a list of the sessions for which you are serving as organizer and/or staff REP.</a:t>
            </a:r>
          </a:p>
          <a:p>
            <a:pPr eaLnBrk="1" hangingPunct="1">
              <a:buFont typeface="Wingdings" pitchFamily="2" charset="2"/>
              <a:buChar char="Ø"/>
            </a:pPr>
            <a:r>
              <a:rPr lang="en-US" dirty="0" smtClean="0"/>
              <a:t>Third (lower left corner) you’ll see your session home page, where you can click the “Pending Papers” button to see abstracts that have been submitted to your session.</a:t>
            </a:r>
          </a:p>
          <a:p>
            <a:pPr eaLnBrk="1" hangingPunct="1">
              <a:buFont typeface="Wingdings" pitchFamily="2" charset="2"/>
              <a:buChar char="Ø"/>
            </a:pPr>
            <a:r>
              <a:rPr lang="en-US" dirty="0" smtClean="0"/>
              <a:t>Last (lower right corner) you’ll see the page with the list of abstracts currently pending for your session. </a:t>
            </a:r>
          </a:p>
          <a:p>
            <a:pPr eaLnBrk="1" hangingPunct="1">
              <a:buFont typeface="Wingdings" pitchFamily="2" charset="2"/>
              <a:buChar char="Ø"/>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r>
              <a:rPr lang="en-US" dirty="0" smtClean="0"/>
              <a:t>Once you’ve selected the individual abstract, you’ll come to the details page for that abstract.  You’ll see the basic information for the page displayed.  Select the Abstract tab.</a:t>
            </a:r>
          </a:p>
          <a:p>
            <a:pPr eaLnBrk="1" hangingPunct="1"/>
            <a:r>
              <a:rPr lang="en-US" dirty="0" smtClean="0"/>
              <a:t>Here you’ll see the full text of the abstract, and you may either:</a:t>
            </a:r>
          </a:p>
          <a:p>
            <a:pPr eaLnBrk="1" hangingPunct="1">
              <a:buFont typeface="Wingdings" pitchFamily="2" charset="2"/>
              <a:buChar char="Ø"/>
            </a:pPr>
            <a:r>
              <a:rPr lang="en-US" dirty="0" smtClean="0"/>
              <a:t>Accept the abstract (causing MTZ to invite the author to submit a manuscript)</a:t>
            </a:r>
          </a:p>
          <a:p>
            <a:pPr eaLnBrk="1" hangingPunct="1">
              <a:buFont typeface="Wingdings" pitchFamily="2" charset="2"/>
              <a:buChar char="Ø"/>
            </a:pPr>
            <a:r>
              <a:rPr lang="en-US" dirty="0" smtClean="0"/>
              <a:t>Reject the abstract (not appropriate for this conference)</a:t>
            </a:r>
          </a:p>
          <a:p>
            <a:pPr eaLnBrk="1" hangingPunct="1">
              <a:buFont typeface="Wingdings" pitchFamily="2" charset="2"/>
              <a:buChar char="Ø"/>
            </a:pPr>
            <a:r>
              <a:rPr lang="en-US" dirty="0" smtClean="0"/>
              <a:t>Refer the abstract (send it to another session within the conference)</a:t>
            </a:r>
          </a:p>
          <a:p>
            <a:pPr eaLnBrk="1" hangingPunct="1">
              <a:buFont typeface="Wingdings" pitchFamily="2" charset="2"/>
              <a:buNone/>
            </a:pPr>
            <a:r>
              <a:rPr lang="en-US" dirty="0" smtClean="0"/>
              <a:t>When finished, select the </a:t>
            </a:r>
            <a:r>
              <a:rPr lang="en-US" b="1" dirty="0" smtClean="0"/>
              <a:t>Submit Abstract Evaluation</a:t>
            </a:r>
            <a:r>
              <a:rPr lang="en-US" dirty="0" smtClean="0"/>
              <a:t> button.</a:t>
            </a:r>
          </a:p>
          <a:p>
            <a:pPr eaLnBrk="1" hangingPunct="1">
              <a:buFont typeface="Wingdings" pitchFamily="2" charset="2"/>
              <a:buNone/>
            </a:pPr>
            <a:endParaRPr lang="en-US" dirty="0" smtClean="0"/>
          </a:p>
          <a:p>
            <a:pPr eaLnBrk="1" hangingPunct="1">
              <a:buFont typeface="Wingdings" pitchFamily="2" charset="2"/>
              <a:buNone/>
            </a:pPr>
            <a:r>
              <a:rPr lang="en-US" b="1" u="sng" dirty="0" smtClean="0"/>
              <a:t>Abstracts should be reviewed as soon as possible upon receipt to allow authors the maximum time to write a quality manuscript for review.</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en-US" dirty="0" smtClean="0"/>
              <a:t>This is the screen an author sees once he/she logs in to upload their manuscript.  They sign off the export control compliance statement then upload a PDF file of their manuscript.  They</a:t>
            </a:r>
          </a:p>
          <a:p>
            <a:endParaRPr lang="en-US" dirty="0" smtClean="0"/>
          </a:p>
          <a:p>
            <a:r>
              <a:rPr lang="en-US" dirty="0" smtClean="0"/>
              <a:t>During submission of the Final approved manuscript, they must first agree to the terms and conditions under the copyright statement tab</a:t>
            </a:r>
          </a:p>
        </p:txBody>
      </p:sp>
      <p:sp>
        <p:nvSpPr>
          <p:cNvPr id="45060" name="Slide Number Placeholder 3"/>
          <p:cNvSpPr>
            <a:spLocks noGrp="1"/>
          </p:cNvSpPr>
          <p:nvPr>
            <p:ph type="sldNum" sz="quarter" idx="5"/>
          </p:nvPr>
        </p:nvSpPr>
        <p:spPr>
          <a:noFill/>
        </p:spPr>
        <p:txBody>
          <a:bodyPr/>
          <a:lstStyle/>
          <a:p>
            <a:pPr defTabSz="930275"/>
            <a:fld id="{210E94A5-D8F6-4A32-8D8C-EB8435D63DD3}" type="slidenum">
              <a:rPr lang="en-US" smtClean="0"/>
              <a:pPr defTabSz="930275"/>
              <a:t>14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071563" y="663575"/>
            <a:ext cx="4648200" cy="3486150"/>
          </a:xfrm>
          <a:ln/>
        </p:spPr>
      </p:sp>
      <p:sp>
        <p:nvSpPr>
          <p:cNvPr id="46083" name="Rectangle 3"/>
          <p:cNvSpPr>
            <a:spLocks noGrp="1" noChangeArrowheads="1"/>
          </p:cNvSpPr>
          <p:nvPr>
            <p:ph type="body" idx="1"/>
          </p:nvPr>
        </p:nvSpPr>
        <p:spPr>
          <a:noFill/>
          <a:ln/>
        </p:spPr>
        <p:txBody>
          <a:bodyPr/>
          <a:lstStyle/>
          <a:p>
            <a:pPr eaLnBrk="1" hangingPunct="1"/>
            <a:r>
              <a:rPr lang="en-US" dirty="0" smtClean="0"/>
              <a:t>Once an author has submitted a manuscript, an email notification is sent to all the organizers of the session.  The organizer may use this tab, and button, to view it.  The manuscript may be viewed directly in a separate window, or may be downloaded to the user’s computer.</a:t>
            </a:r>
          </a:p>
          <a:p>
            <a:pPr eaLnBrk="1" hangingPunct="1"/>
            <a:r>
              <a:rPr lang="en-US" dirty="0" smtClean="0"/>
              <a:t>It is up to the organizers discretion if they wish to extend the review ready manuscript deadline.  It is not recommended; however many organizers allow up to a 2 week extension.</a:t>
            </a:r>
          </a:p>
          <a:p>
            <a:pPr eaLnBrk="1" hangingPunct="1"/>
            <a:r>
              <a:rPr lang="en-US" dirty="0" smtClean="0"/>
              <a:t>If you see the author has not followed the SAE template (single column, no author listing), please bring this to their attention.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r>
              <a:rPr lang="en-US" dirty="0" smtClean="0"/>
              <a:t>At least 3 reviews are required for all technical papers.</a:t>
            </a:r>
          </a:p>
          <a:p>
            <a:pPr eaLnBrk="1" hangingPunct="1"/>
            <a:r>
              <a:rPr lang="en-US" dirty="0" smtClean="0"/>
              <a:t>The </a:t>
            </a:r>
            <a:r>
              <a:rPr lang="en-US" b="1" dirty="0" smtClean="0"/>
              <a:t>Reviewers </a:t>
            </a:r>
            <a:r>
              <a:rPr lang="en-US" dirty="0" smtClean="0"/>
              <a:t>tab is used to find and select reviewers for the papers in your session.   There are three ways to search:</a:t>
            </a:r>
          </a:p>
          <a:p>
            <a:pPr eaLnBrk="1" hangingPunct="1">
              <a:buFont typeface="Wingdings" pitchFamily="2" charset="2"/>
              <a:buChar char="Ø"/>
            </a:pPr>
            <a:r>
              <a:rPr lang="en-US" dirty="0" smtClean="0"/>
              <a:t>By last name, first initial, email, etc.</a:t>
            </a:r>
          </a:p>
          <a:p>
            <a:pPr eaLnBrk="1" hangingPunct="1">
              <a:buFont typeface="Wingdings" pitchFamily="2" charset="2"/>
              <a:buChar char="Ø"/>
            </a:pPr>
            <a:r>
              <a:rPr lang="en-US" dirty="0" smtClean="0"/>
              <a:t>By list of those you’ve selected as preferred (see next slide)</a:t>
            </a:r>
          </a:p>
          <a:p>
            <a:pPr eaLnBrk="1" hangingPunct="1">
              <a:buFont typeface="Wingdings" pitchFamily="2" charset="2"/>
              <a:buChar char="Ø"/>
            </a:pPr>
            <a:r>
              <a:rPr lang="en-US" dirty="0" smtClean="0"/>
              <a:t>By expertise (any or all selected)</a:t>
            </a:r>
            <a:endParaRPr lang="en-US" dirty="0"/>
          </a:p>
          <a:p>
            <a:pPr eaLnBrk="1" hangingPunct="1"/>
            <a:r>
              <a:rPr lang="en-US" b="1" u="sng" dirty="0" smtClean="0"/>
              <a:t>Search by last name and email first (do not include email address)</a:t>
            </a:r>
          </a:p>
          <a:p>
            <a:pPr eaLnBrk="1" hangingPunct="1"/>
            <a:r>
              <a:rPr lang="en-US" b="1" u="sng" dirty="0" smtClean="0"/>
              <a:t>If a common name, can add email to the criteria</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know the reviewer is in the SAE website and you get a return like this, click the back button to search again or contact SAE for assistance.</a:t>
            </a:r>
          </a:p>
          <a:p>
            <a:endParaRPr lang="en-US" dirty="0"/>
          </a:p>
          <a:p>
            <a:r>
              <a:rPr lang="en-US" dirty="0" smtClean="0">
                <a:solidFill>
                  <a:srgbClr val="FF0000"/>
                </a:solidFill>
              </a:rPr>
              <a:t>Upon mouse click..</a:t>
            </a:r>
          </a:p>
          <a:p>
            <a:r>
              <a:rPr lang="en-US" dirty="0" smtClean="0"/>
              <a:t>This is the screen shot of what the reviewer search screen looks like when finding a valid SAE customer in the SAE database.</a:t>
            </a:r>
          </a:p>
          <a:p>
            <a:endParaRPr lang="en-US" dirty="0"/>
          </a:p>
        </p:txBody>
      </p:sp>
      <p:sp>
        <p:nvSpPr>
          <p:cNvPr id="4" name="Slide Number Placeholder 3"/>
          <p:cNvSpPr>
            <a:spLocks noGrp="1"/>
          </p:cNvSpPr>
          <p:nvPr>
            <p:ph type="sldNum" sz="quarter" idx="10"/>
          </p:nvPr>
        </p:nvSpPr>
        <p:spPr/>
        <p:txBody>
          <a:bodyPr/>
          <a:lstStyle/>
          <a:p>
            <a:pPr>
              <a:defRPr/>
            </a:pPr>
            <a:fld id="{2E1BF6D7-3C92-43BC-A0AF-0E220A860439}" type="slidenum">
              <a:rPr lang="en-US" smtClean="0"/>
              <a:pPr>
                <a:defRPr/>
              </a:pPr>
              <a:t>17</a:t>
            </a:fld>
            <a:endParaRPr lang="en-US"/>
          </a:p>
        </p:txBody>
      </p:sp>
    </p:spTree>
    <p:extLst>
      <p:ext uri="{BB962C8B-B14F-4D97-AF65-F5344CB8AC3E}">
        <p14:creationId xmlns:p14="http://schemas.microsoft.com/office/powerpoint/2010/main" val="1996301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r>
              <a:rPr lang="en-US" dirty="0" smtClean="0"/>
              <a:t>After searching by name or expertise, you will receive a results page like this.  You may use any of the “plus-star” icons indicated in this example to add a given reviewer to your list of preferred reviewers.</a:t>
            </a:r>
          </a:p>
          <a:p>
            <a:endParaRPr lang="en-US" dirty="0" smtClean="0"/>
          </a:p>
        </p:txBody>
      </p:sp>
      <p:sp>
        <p:nvSpPr>
          <p:cNvPr id="48132" name="Slide Number Placeholder 3"/>
          <p:cNvSpPr>
            <a:spLocks noGrp="1"/>
          </p:cNvSpPr>
          <p:nvPr>
            <p:ph type="sldNum" sz="quarter" idx="5"/>
          </p:nvPr>
        </p:nvSpPr>
        <p:spPr>
          <a:noFill/>
        </p:spPr>
        <p:txBody>
          <a:bodyPr/>
          <a:lstStyle/>
          <a:p>
            <a:pPr defTabSz="930275"/>
            <a:fld id="{29345D8E-DA60-4BC4-B8A2-B0070B25C2C9}" type="slidenum">
              <a:rPr lang="en-US" smtClean="0"/>
              <a:pPr defTabSz="930275"/>
              <a:t>18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en-US" dirty="0" smtClean="0"/>
              <a:t>Or simply check the box in front of their name to add them as a reviewer then click the assign reviewer link.</a:t>
            </a:r>
          </a:p>
          <a:p>
            <a:endParaRPr lang="en-US" dirty="0" smtClean="0"/>
          </a:p>
        </p:txBody>
      </p:sp>
      <p:sp>
        <p:nvSpPr>
          <p:cNvPr id="49156" name="Slide Number Placeholder 3"/>
          <p:cNvSpPr>
            <a:spLocks noGrp="1"/>
          </p:cNvSpPr>
          <p:nvPr>
            <p:ph type="sldNum" sz="quarter" idx="5"/>
          </p:nvPr>
        </p:nvSpPr>
        <p:spPr>
          <a:noFill/>
        </p:spPr>
        <p:txBody>
          <a:bodyPr/>
          <a:lstStyle/>
          <a:p>
            <a:pPr defTabSz="930275"/>
            <a:fld id="{2506A39A-3EFB-4D3F-84CE-FD0FC023CB95}" type="slidenum">
              <a:rPr lang="en-US" smtClean="0"/>
              <a:pPr defTabSz="930275"/>
              <a:t>19</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US" dirty="0" smtClean="0"/>
              <a:t>After searching by name or expertise, you will receive a results page like this.  By clicking the Assign button, you may select any number of the papers in your session to be assigned to the given reviewer (use the checkboxes on the left side</a:t>
            </a:r>
          </a:p>
        </p:txBody>
      </p:sp>
      <p:sp>
        <p:nvSpPr>
          <p:cNvPr id="50180" name="Slide Number Placeholder 3"/>
          <p:cNvSpPr>
            <a:spLocks noGrp="1"/>
          </p:cNvSpPr>
          <p:nvPr>
            <p:ph type="sldNum" sz="quarter" idx="5"/>
          </p:nvPr>
        </p:nvSpPr>
        <p:spPr>
          <a:noFill/>
        </p:spPr>
        <p:txBody>
          <a:bodyPr/>
          <a:lstStyle/>
          <a:p>
            <a:pPr defTabSz="930275"/>
            <a:fld id="{C405843D-5F68-4CD3-A754-85F8E529D3DD}" type="slidenum">
              <a:rPr lang="en-US" smtClean="0"/>
              <a:pPr defTabSz="930275"/>
              <a:t>20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technical paper process flowchart that we will be walking through today.</a:t>
            </a:r>
            <a:endParaRPr lang="en-US" dirty="0"/>
          </a:p>
        </p:txBody>
      </p:sp>
      <p:sp>
        <p:nvSpPr>
          <p:cNvPr id="4" name="Slide Number Placeholder 3"/>
          <p:cNvSpPr>
            <a:spLocks noGrp="1"/>
          </p:cNvSpPr>
          <p:nvPr>
            <p:ph type="sldNum" sz="quarter" idx="10"/>
          </p:nvPr>
        </p:nvSpPr>
        <p:spPr/>
        <p:txBody>
          <a:bodyPr/>
          <a:lstStyle/>
          <a:p>
            <a:pPr>
              <a:defRPr/>
            </a:pPr>
            <a:fld id="{2E1BF6D7-3C92-43BC-A0AF-0E220A860439}" type="slidenum">
              <a:rPr lang="en-US" smtClean="0"/>
              <a:pPr>
                <a:defRPr/>
              </a:pPr>
              <a:t>3</a:t>
            </a:fld>
            <a:endParaRPr lang="en-US"/>
          </a:p>
        </p:txBody>
      </p:sp>
    </p:spTree>
    <p:extLst>
      <p:ext uri="{BB962C8B-B14F-4D97-AF65-F5344CB8AC3E}">
        <p14:creationId xmlns:p14="http://schemas.microsoft.com/office/powerpoint/2010/main" val="1955041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Organizers can add themselves or their co-organizers to review technical papers.  </a:t>
            </a:r>
          </a:p>
          <a:p>
            <a:endParaRPr lang="en-US" dirty="0"/>
          </a:p>
          <a:p>
            <a:r>
              <a:rPr lang="en-US" dirty="0" smtClean="0"/>
              <a:t>Once selected, </a:t>
            </a:r>
            <a:r>
              <a:rPr lang="en-US" dirty="0" smtClean="0">
                <a:solidFill>
                  <a:srgbClr val="FF0000"/>
                </a:solidFill>
              </a:rPr>
              <a:t>enter a review due date</a:t>
            </a:r>
            <a:r>
              <a:rPr lang="en-US" dirty="0" smtClean="0"/>
              <a:t>, then click </a:t>
            </a:r>
            <a:r>
              <a:rPr lang="en-US" b="1" dirty="0" smtClean="0"/>
              <a:t>Save and Send Reviewer Email</a:t>
            </a:r>
            <a:r>
              <a:rPr lang="en-US" dirty="0" smtClean="0"/>
              <a:t>.  The reviewer selected will be invited to review every checked paper.</a:t>
            </a:r>
          </a:p>
          <a:p>
            <a:endParaRPr lang="en-US" dirty="0" smtClean="0"/>
          </a:p>
          <a:p>
            <a:r>
              <a:rPr lang="en-US" dirty="0" smtClean="0"/>
              <a:t>You may also edit the standard letter of invitation to review if you now the reviewer.  </a:t>
            </a:r>
          </a:p>
          <a:p>
            <a:endParaRPr lang="en-US" dirty="0"/>
          </a:p>
          <a:p>
            <a:r>
              <a:rPr lang="en-US" dirty="0" smtClean="0"/>
              <a:t>Included in the invitation is a user id login hint for the reviewer.</a:t>
            </a:r>
          </a:p>
          <a:p>
            <a:endParaRPr lang="en-US" dirty="0"/>
          </a:p>
          <a:p>
            <a:r>
              <a:rPr lang="en-US" dirty="0" smtClean="0"/>
              <a:t>You as the organizer will copied on the review invitation.</a:t>
            </a:r>
            <a:endParaRPr lang="en-US" dirty="0"/>
          </a:p>
        </p:txBody>
      </p:sp>
      <p:sp>
        <p:nvSpPr>
          <p:cNvPr id="4" name="Slide Number Placeholder 3"/>
          <p:cNvSpPr>
            <a:spLocks noGrp="1"/>
          </p:cNvSpPr>
          <p:nvPr>
            <p:ph type="sldNum" sz="quarter" idx="10"/>
          </p:nvPr>
        </p:nvSpPr>
        <p:spPr/>
        <p:txBody>
          <a:bodyPr/>
          <a:lstStyle/>
          <a:p>
            <a:pPr>
              <a:defRPr/>
            </a:pPr>
            <a:fld id="{2E1BF6D7-3C92-43BC-A0AF-0E220A860439}"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219200" y="685800"/>
            <a:ext cx="4648200" cy="3486150"/>
          </a:xfrm>
          <a:ln/>
        </p:spPr>
      </p:sp>
      <p:sp>
        <p:nvSpPr>
          <p:cNvPr id="51203" name="Rectangle 3"/>
          <p:cNvSpPr>
            <a:spLocks noGrp="1" noChangeArrowheads="1"/>
          </p:cNvSpPr>
          <p:nvPr>
            <p:ph type="body" idx="1"/>
          </p:nvPr>
        </p:nvSpPr>
        <p:spPr>
          <a:noFill/>
          <a:ln/>
        </p:spPr>
        <p:txBody>
          <a:bodyPr/>
          <a:lstStyle/>
          <a:p>
            <a:pPr eaLnBrk="1" hangingPunct="1"/>
            <a:r>
              <a:rPr lang="en-US" dirty="0" smtClean="0"/>
              <a:t>You have the ability to edit the comments by the reviewers, if necessary, before making them viewable.  For example, </a:t>
            </a:r>
            <a:r>
              <a:rPr lang="en-US" dirty="0"/>
              <a:t>inappropriate and </a:t>
            </a:r>
            <a:r>
              <a:rPr lang="en-US" dirty="0" smtClean="0"/>
              <a:t>inflammatory comments, remarks, </a:t>
            </a:r>
            <a:r>
              <a:rPr lang="en-US" dirty="0" err="1" smtClean="0"/>
              <a:t>etc</a:t>
            </a:r>
            <a:r>
              <a:rPr lang="en-US" dirty="0" smtClean="0"/>
              <a:t>)</a:t>
            </a:r>
          </a:p>
          <a:p>
            <a:pPr eaLnBrk="1" hangingPunct="1"/>
            <a:endParaRPr lang="en-US" dirty="0"/>
          </a:p>
          <a:p>
            <a:pPr eaLnBrk="1" hangingPunct="1"/>
            <a:r>
              <a:rPr lang="en-US" dirty="0" smtClean="0"/>
              <a:t>Review results can be released one at a time or after all three reviews are complete.  </a:t>
            </a:r>
          </a:p>
          <a:p>
            <a:pPr eaLnBrk="1" hangingPunct="1"/>
            <a:endParaRPr lang="en-US" dirty="0" smtClean="0"/>
          </a:p>
          <a:p>
            <a:pPr eaLnBrk="1" hangingPunct="1"/>
            <a:r>
              <a:rPr lang="en-US" dirty="0" smtClean="0"/>
              <a:t>Here you will see the difference on the monitor reviews screen before/after releasing the review results.</a:t>
            </a:r>
          </a:p>
          <a:p>
            <a:pPr eaLnBrk="1" hangingPunct="1"/>
            <a:endParaRPr lang="en-US" dirty="0"/>
          </a:p>
          <a:p>
            <a:pPr eaLnBrk="1" hangingPunct="1"/>
            <a:r>
              <a:rPr lang="en-US" dirty="0" smtClean="0"/>
              <a:t>Provide expectations to author using the “send email to author tab” (due date for revised manuscript)</a:t>
            </a:r>
          </a:p>
          <a:p>
            <a:pPr eaLnBrk="1" hangingPunct="1"/>
            <a:endParaRPr lang="en-US" dirty="0"/>
          </a:p>
          <a:p>
            <a:pPr eaLnBrk="1" hangingPunct="1"/>
            <a:r>
              <a:rPr lang="en-US" b="1" u="sng" dirty="0" smtClean="0"/>
              <a:t>Organizer Action:  Papers will major modifications must be sent back to the reviewers for re-review and rescore after a revised manuscript is uploaded.  </a:t>
            </a:r>
          </a:p>
          <a:p>
            <a:pPr eaLnBrk="1" hangingPunct="1"/>
            <a:endParaRPr lang="en-US" b="1" u="sng" dirty="0"/>
          </a:p>
        </p:txBody>
      </p:sp>
      <p:cxnSp>
        <p:nvCxnSpPr>
          <p:cNvPr id="3" name="Straight Arrow Connector 2"/>
          <p:cNvCxnSpPr/>
          <p:nvPr/>
        </p:nvCxnSpPr>
        <p:spPr>
          <a:xfrm flipV="1">
            <a:off x="4495800" y="1371600"/>
            <a:ext cx="914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43000" y="685800"/>
            <a:ext cx="4648200" cy="3486150"/>
          </a:xfrm>
          <a:ln/>
        </p:spPr>
      </p:sp>
      <p:sp>
        <p:nvSpPr>
          <p:cNvPr id="53251" name="Rectangle 3"/>
          <p:cNvSpPr>
            <a:spLocks noGrp="1" noChangeArrowheads="1"/>
          </p:cNvSpPr>
          <p:nvPr>
            <p:ph type="body" idx="1"/>
          </p:nvPr>
        </p:nvSpPr>
        <p:spPr>
          <a:noFill/>
          <a:ln/>
        </p:spPr>
        <p:txBody>
          <a:bodyPr/>
          <a:lstStyle/>
          <a:p>
            <a:pPr eaLnBrk="1" hangingPunct="1"/>
            <a:r>
              <a:rPr lang="en-US" dirty="0" smtClean="0"/>
              <a:t>Once reviews are completed, you must go to the Approval tab at the session level, where all papers that are eligible for publication approval will be displayed.  </a:t>
            </a:r>
          </a:p>
          <a:p>
            <a:pPr eaLnBrk="1" hangingPunct="1"/>
            <a:r>
              <a:rPr lang="en-US" dirty="0" smtClean="0"/>
              <a:t>Once you select </a:t>
            </a:r>
            <a:r>
              <a:rPr lang="en-US" b="1" dirty="0" smtClean="0"/>
              <a:t>Yes</a:t>
            </a:r>
            <a:r>
              <a:rPr lang="en-US" dirty="0" smtClean="0"/>
              <a:t> under Publish, you will be asked to make a </a:t>
            </a:r>
            <a:r>
              <a:rPr lang="en-US" i="1" dirty="0" smtClean="0"/>
              <a:t>recommendation</a:t>
            </a:r>
            <a:r>
              <a:rPr lang="en-US" dirty="0" smtClean="0"/>
              <a:t> either for or against the paper’s inclusion in SAE’s </a:t>
            </a:r>
            <a:r>
              <a:rPr lang="en-US" i="1" dirty="0" smtClean="0"/>
              <a:t>Journals (based on the total weighted score)</a:t>
            </a:r>
            <a:r>
              <a:rPr lang="en-US" dirty="0" smtClean="0"/>
              <a:t>.  </a:t>
            </a:r>
          </a:p>
          <a:p>
            <a:pPr eaLnBrk="1" hangingPunct="1"/>
            <a:r>
              <a:rPr lang="en-US" dirty="0" smtClean="0"/>
              <a:t>Final determination for Journal selection will be made by the Journal Editors.</a:t>
            </a:r>
          </a:p>
          <a:p>
            <a:pPr eaLnBrk="1" hangingPunct="1"/>
            <a:endParaRPr lang="en-US" dirty="0" smtClean="0"/>
          </a:p>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Authors cannot upload their final approval manuscript until the organizer approves the paper for publication.</a:t>
            </a:r>
          </a:p>
          <a:p>
            <a:endParaRPr lang="en-US" dirty="0"/>
          </a:p>
          <a:p>
            <a:r>
              <a:rPr lang="en-US" dirty="0" smtClean="0"/>
              <a:t>Once the author uploads their final approved manuscript, no changes can be made to the paper.</a:t>
            </a:r>
          </a:p>
          <a:p>
            <a:endParaRPr lang="en-US" dirty="0"/>
          </a:p>
          <a:p>
            <a:endParaRPr lang="en-US" dirty="0" smtClean="0"/>
          </a:p>
        </p:txBody>
      </p:sp>
      <p:sp>
        <p:nvSpPr>
          <p:cNvPr id="4" name="Slide Number Placeholder 3"/>
          <p:cNvSpPr>
            <a:spLocks noGrp="1"/>
          </p:cNvSpPr>
          <p:nvPr>
            <p:ph type="sldNum" sz="quarter" idx="10"/>
          </p:nvPr>
        </p:nvSpPr>
        <p:spPr/>
        <p:txBody>
          <a:bodyPr/>
          <a:lstStyle/>
          <a:p>
            <a:pPr>
              <a:defRPr/>
            </a:pPr>
            <a:fld id="{2E1BF6D7-3C92-43BC-A0AF-0E220A860439}" type="slidenum">
              <a:rPr lang="en-US" smtClean="0"/>
              <a:pPr>
                <a:defRPr/>
              </a:pPr>
              <a:t>24</a:t>
            </a:fld>
            <a:endParaRPr lang="en-US"/>
          </a:p>
        </p:txBody>
      </p:sp>
    </p:spTree>
    <p:extLst>
      <p:ext uri="{BB962C8B-B14F-4D97-AF65-F5344CB8AC3E}">
        <p14:creationId xmlns:p14="http://schemas.microsoft.com/office/powerpoint/2010/main" val="25641627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Organizers should provide the session line-up or batting order for their session.  As an organizer you can also move papers from one part of your session to another. To enable session ordering, click the enable link at the top.  By moving the up/down arrows, you can place the papers in the order in which you want them presented.  Organizer can click the save changes link and come back later to finish up the ordering if you do not complete the task at one time.  </a:t>
            </a:r>
          </a:p>
          <a:p>
            <a:endParaRPr lang="en-US" dirty="0"/>
          </a:p>
          <a:p>
            <a:r>
              <a:rPr lang="en-US" dirty="0" smtClean="0"/>
              <a:t>Once the ordering is complete and you wish to make no further updated, click the session ordering complete link.  This will notify SAE staff to assign times and will lock your editing of the ordering.</a:t>
            </a:r>
            <a:endParaRPr lang="en-US" dirty="0"/>
          </a:p>
        </p:txBody>
      </p:sp>
      <p:sp>
        <p:nvSpPr>
          <p:cNvPr id="4" name="Slide Number Placeholder 3"/>
          <p:cNvSpPr>
            <a:spLocks noGrp="1"/>
          </p:cNvSpPr>
          <p:nvPr>
            <p:ph type="sldNum" sz="quarter" idx="10"/>
          </p:nvPr>
        </p:nvSpPr>
        <p:spPr/>
        <p:txBody>
          <a:bodyPr/>
          <a:lstStyle/>
          <a:p>
            <a:pPr>
              <a:defRPr/>
            </a:pPr>
            <a:fld id="{2E1BF6D7-3C92-43BC-A0AF-0E220A860439}" type="slidenum">
              <a:rPr lang="en-US" smtClean="0"/>
              <a:pPr>
                <a:defRPr/>
              </a:pPr>
              <a:t>25</a:t>
            </a:fld>
            <a:endParaRPr lang="en-US"/>
          </a:p>
        </p:txBody>
      </p:sp>
    </p:spTree>
    <p:extLst>
      <p:ext uri="{BB962C8B-B14F-4D97-AF65-F5344CB8AC3E}">
        <p14:creationId xmlns:p14="http://schemas.microsoft.com/office/powerpoint/2010/main" val="26491896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r>
              <a:rPr lang="en-US" dirty="0" smtClean="0"/>
              <a:t>Take a moment to notice all the different things that you can accomplish from the session home page… it’s a snapshot of where you’re at in the review process.</a:t>
            </a:r>
          </a:p>
          <a:p>
            <a:pPr eaLnBrk="1" hangingPunct="1"/>
            <a:endParaRPr lang="en-US" dirty="0"/>
          </a:p>
          <a:p>
            <a:pPr eaLnBrk="1" hangingPunct="1"/>
            <a:r>
              <a:rPr lang="en-US" dirty="0"/>
              <a:t>Also from your initial login page in </a:t>
            </a:r>
            <a:r>
              <a:rPr lang="en-US" dirty="0" err="1"/>
              <a:t>MyTechZone</a:t>
            </a:r>
            <a:r>
              <a:rPr lang="en-US" dirty="0"/>
              <a:t> you are able to download, print or save a participant confirmation letter if you need supporting documentation to help with your travel plans.  </a:t>
            </a:r>
          </a:p>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r>
              <a:rPr lang="en-US" dirty="0" smtClean="0"/>
              <a:t>Using the grouping feature, organizers can sub-divide papers by topics or by organizer area of responsibility.  Once they click the grouping final link, an email is sent to the staff rep who divides the papers in the SAE database.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r>
              <a:rPr lang="en-US" dirty="0" smtClean="0"/>
              <a:t>Using the email tab, you can send out mass emails to any group or subset of people associated with your session.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pPr defTabSz="928688"/>
            <a:fld id="{D1E9831A-E9EF-4A8B-9DD6-33E1F27AEDE6}" type="slidenum">
              <a:rPr lang="en-US" smtClean="0"/>
              <a:pPr defTabSz="928688"/>
              <a:t>29</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en-US" dirty="0" smtClean="0"/>
              <a:t>From the progress tab from each individual paper you can now view the details for a specific paper.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defTabSz="928688"/>
            <a:fld id="{E624281D-4770-4DE3-A156-BDB1F04038E8}" type="slidenum">
              <a:rPr lang="en-US" smtClean="0"/>
              <a:pPr defTabSz="928688"/>
              <a:t>30</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r>
              <a:rPr lang="en-US" dirty="0" smtClean="0"/>
              <a:t>Authors have the ability to upload both their biography forms and their Power Point presentation prior to the meeting.  We ask that this be done no later than 3 weeks prior to </a:t>
            </a:r>
            <a:r>
              <a:rPr lang="en-US" smtClean="0"/>
              <a:t>the meeting.  </a:t>
            </a:r>
            <a:r>
              <a:rPr lang="en-US" dirty="0" smtClean="0"/>
              <a:t>Once uploaded you will see that from the paper home page for each paper.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r>
              <a:rPr lang="en-US" dirty="0" smtClean="0"/>
              <a:t>This presentation will show you the screens that you will be using most in chronological order throughout the paper development and review process.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defTabSz="928688"/>
            <a:fld id="{07A1628B-F064-43E7-B75E-9249B857720A}" type="slidenum">
              <a:rPr lang="en-US" smtClean="0"/>
              <a:pPr defTabSz="928688"/>
              <a:t>31</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dirty="0" smtClean="0">
              <a:latin typeface="Arial" pitchFamily="34" charset="0"/>
              <a:cs typeface="Arial" pitchFamily="34" charset="0"/>
            </a:endParaRPr>
          </a:p>
          <a:p>
            <a:pPr marL="0" lvl="1"/>
            <a:r>
              <a:rPr lang="en-US" dirty="0">
                <a:latin typeface="Arial" pitchFamily="34" charset="0"/>
                <a:cs typeface="Arial" pitchFamily="34" charset="0"/>
              </a:rPr>
              <a:t>Review each presentation for appropriate length and </a:t>
            </a:r>
            <a:r>
              <a:rPr lang="en-US" dirty="0" smtClean="0">
                <a:latin typeface="Arial" pitchFamily="34" charset="0"/>
                <a:cs typeface="Arial" pitchFamily="34" charset="0"/>
              </a:rPr>
              <a:t>commercialism</a:t>
            </a:r>
          </a:p>
          <a:p>
            <a:pPr marL="0" lvl="1"/>
            <a:endParaRPr lang="en-US" dirty="0">
              <a:latin typeface="Arial" pitchFamily="34" charset="0"/>
              <a:cs typeface="Arial" pitchFamily="34" charset="0"/>
            </a:endParaRPr>
          </a:p>
          <a:p>
            <a:r>
              <a:rPr lang="en-US" dirty="0" smtClean="0">
                <a:latin typeface="Arial" pitchFamily="34" charset="0"/>
                <a:cs typeface="Arial" pitchFamily="34" charset="0"/>
              </a:rPr>
              <a:t>Typical rule of thumb is one slide per minute</a:t>
            </a:r>
          </a:p>
          <a:p>
            <a:endParaRPr lang="en-US" dirty="0">
              <a:latin typeface="Arial" pitchFamily="34" charset="0"/>
              <a:cs typeface="Arial" pitchFamily="34" charset="0"/>
            </a:endParaRPr>
          </a:p>
          <a:p>
            <a:r>
              <a:rPr lang="en-US" dirty="0" smtClean="0">
                <a:latin typeface="Arial" pitchFamily="34" charset="0"/>
                <a:cs typeface="Arial" pitchFamily="34" charset="0"/>
              </a:rPr>
              <a:t>Check SAE website for a list of standard AV equipment (i.e. laptops in all session rooms)</a:t>
            </a:r>
          </a:p>
          <a:p>
            <a:endParaRPr lang="en-US" dirty="0" smtClean="0">
              <a:latin typeface="Arial" pitchFamily="34" charset="0"/>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pPr defTabSz="928688"/>
            <a:fld id="{6175DDEE-45DD-4ED9-945A-93F4A2343D6E}" type="slidenum">
              <a:rPr lang="en-US" smtClean="0"/>
              <a:pPr defTabSz="928688"/>
              <a:t>32</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defTabSz="928688"/>
            <a:fld id="{FA6601C2-01CF-4F26-935B-AC457D4B5BF5}" type="slidenum">
              <a:rPr lang="en-US" smtClean="0"/>
              <a:pPr defTabSz="928688"/>
              <a:t>33</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r>
              <a:rPr lang="en-US" dirty="0" smtClean="0"/>
              <a:t>Here, the organizer may enter the scores returned from the onsite oral presentation evaluation forms.  Each presenter may have any number of scores – all integers from 1 to 10 – and if all scores in a row are filled, a further row of entry blanks will appear.    If you receive more than 10 cards after the 10</a:t>
            </a:r>
            <a:r>
              <a:rPr lang="en-US" baseline="30000" dirty="0" smtClean="0"/>
              <a:t>th</a:t>
            </a:r>
            <a:r>
              <a:rPr lang="en-US" dirty="0" smtClean="0"/>
              <a:t> score is entered a 2</a:t>
            </a:r>
            <a:r>
              <a:rPr lang="en-US" baseline="30000" dirty="0" smtClean="0"/>
              <a:t>nd</a:t>
            </a:r>
            <a:r>
              <a:rPr lang="en-US" dirty="0" smtClean="0"/>
              <a:t> blank link will appear.</a:t>
            </a:r>
          </a:p>
          <a:p>
            <a:endParaRPr lang="en-US" dirty="0" smtClean="0"/>
          </a:p>
          <a:p>
            <a:r>
              <a:rPr lang="en-US" dirty="0" smtClean="0"/>
              <a:t>Additionally, the user may nominate a presenter or presenters for the Award for Excellence in Oral Presentation.</a:t>
            </a:r>
          </a:p>
          <a:p>
            <a:endParaRPr lang="en-US" dirty="0" smtClean="0"/>
          </a:p>
          <a:p>
            <a:r>
              <a:rPr lang="en-US" dirty="0" smtClean="0"/>
              <a:t>As always, the Submit button in the lower right corner must be clicked to save the user’s work.</a:t>
            </a:r>
          </a:p>
          <a:p>
            <a:endParaRPr lang="en-US" dirty="0" smtClean="0"/>
          </a:p>
          <a:p>
            <a:r>
              <a:rPr lang="en-US" dirty="0" smtClean="0"/>
              <a:t>Activity chairs will make final selections.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r>
              <a:rPr lang="en-US" b="1" dirty="0" smtClean="0"/>
              <a:t>Thank you</a:t>
            </a:r>
            <a:r>
              <a:rPr lang="en-US" dirty="0" smtClean="0"/>
              <a:t> for your time and attention!  If you have any questions about the process, or the online system, please feel free to contact SAE at the e-mail address or phone number shown here.</a:t>
            </a:r>
            <a:endParaRPr lang="en-US" b="1"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r>
              <a:rPr lang="en-US" dirty="0" smtClean="0"/>
              <a:t>SAE’s </a:t>
            </a:r>
            <a:r>
              <a:rPr lang="en-US" b="1" dirty="0" err="1" smtClean="0"/>
              <a:t>MyTechZone</a:t>
            </a:r>
            <a:r>
              <a:rPr lang="en-US" b="1" dirty="0" smtClean="0"/>
              <a:t> </a:t>
            </a:r>
            <a:r>
              <a:rPr lang="en-US" dirty="0" smtClean="0"/>
              <a:t>is proprietary, online software created by SAE for the use of our volunteers in facilitating the technical paper and presentation review process., paper and session development</a:t>
            </a:r>
          </a:p>
          <a:p>
            <a:pPr eaLnBrk="1" hangingPunct="1"/>
            <a:endParaRPr lang="en-US" dirty="0"/>
          </a:p>
          <a:p>
            <a:pPr eaLnBrk="1" hangingPunct="1"/>
            <a:r>
              <a:rPr lang="en-US" dirty="0" smtClean="0"/>
              <a:t>Where you see the logo, live to link to </a:t>
            </a:r>
            <a:r>
              <a:rPr lang="en-US" dirty="0" err="1" smtClean="0"/>
              <a:t>mtz</a:t>
            </a:r>
            <a:endParaRPr lang="en-US" dirty="0" smtClean="0"/>
          </a:p>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049338" y="696913"/>
            <a:ext cx="5064125" cy="3798887"/>
          </a:xfrm>
          <a:ln/>
        </p:spPr>
      </p:sp>
      <p:sp>
        <p:nvSpPr>
          <p:cNvPr id="36867" name="Rectangle 3"/>
          <p:cNvSpPr>
            <a:spLocks noGrp="1" noChangeArrowheads="1"/>
          </p:cNvSpPr>
          <p:nvPr>
            <p:ph type="body" idx="1"/>
          </p:nvPr>
        </p:nvSpPr>
        <p:spPr>
          <a:xfrm>
            <a:off x="685800" y="4724400"/>
            <a:ext cx="5607050" cy="4183063"/>
          </a:xfrm>
          <a:noFill/>
          <a:ln/>
        </p:spPr>
        <p:txBody>
          <a:bodyPr/>
          <a:lstStyle/>
          <a:p>
            <a:pPr eaLnBrk="1" hangingPunct="1"/>
            <a:r>
              <a:rPr lang="en-US" dirty="0" smtClean="0"/>
              <a:t>There are several ways to access </a:t>
            </a:r>
            <a:r>
              <a:rPr lang="en-US" dirty="0" err="1" smtClean="0"/>
              <a:t>MyTechZone</a:t>
            </a:r>
            <a:r>
              <a:rPr lang="en-US" dirty="0" smtClean="0"/>
              <a:t>.  </a:t>
            </a:r>
          </a:p>
          <a:p>
            <a:pPr eaLnBrk="1" hangingPunct="1"/>
            <a:endParaRPr lang="en-US" dirty="0" smtClean="0"/>
          </a:p>
          <a:p>
            <a:pPr eaLnBrk="1" hangingPunct="1">
              <a:buFont typeface="Wingdings" pitchFamily="2" charset="2"/>
              <a:buChar char="Ø"/>
            </a:pPr>
            <a:r>
              <a:rPr lang="en-US" dirty="0" smtClean="0"/>
              <a:t> SAE Event home page</a:t>
            </a:r>
          </a:p>
          <a:p>
            <a:pPr eaLnBrk="1" hangingPunct="1"/>
            <a:endParaRPr lang="en-US" dirty="0" smtClean="0"/>
          </a:p>
          <a:p>
            <a:pPr eaLnBrk="1" hangingPunct="1">
              <a:buFont typeface="Wingdings" pitchFamily="2" charset="2"/>
              <a:buChar char="Ø"/>
            </a:pPr>
            <a:r>
              <a:rPr lang="en-US" dirty="0" smtClean="0"/>
              <a:t>SAE Home page under publications/authors</a:t>
            </a:r>
          </a:p>
          <a:p>
            <a:pPr eaLnBrk="1" hangingPunct="1"/>
            <a:endParaRPr lang="en-US" dirty="0" smtClean="0"/>
          </a:p>
          <a:p>
            <a:pPr eaLnBrk="1" hangingPunct="1">
              <a:buFont typeface="Wingdings" pitchFamily="2" charset="2"/>
              <a:buChar char="Ø"/>
            </a:pPr>
            <a:r>
              <a:rPr lang="en-US" dirty="0" smtClean="0">
                <a:hlinkClick r:id="rId3"/>
              </a:rPr>
              <a:t>http://volunteeers.sae.org</a:t>
            </a:r>
            <a:endParaRPr lang="en-US" dirty="0" smtClean="0"/>
          </a:p>
          <a:p>
            <a:pPr eaLnBrk="1" hangingPunct="1"/>
            <a:endParaRPr lang="en-US" dirty="0" smtClean="0"/>
          </a:p>
          <a:p>
            <a:pPr eaLnBrk="1" hangingPunct="1">
              <a:buFont typeface="Wingdings" pitchFamily="2" charset="2"/>
              <a:buChar char="Ø"/>
            </a:pPr>
            <a:r>
              <a:rPr lang="en-US" dirty="0" err="1" smtClean="0"/>
              <a:t>MySAE</a:t>
            </a:r>
            <a:endParaRPr lang="en-US" dirty="0" smtClean="0"/>
          </a:p>
          <a:p>
            <a:pPr eaLnBrk="1" hangingPunct="1">
              <a:buFont typeface="Wingdings" pitchFamily="2" charset="2"/>
              <a:buChar char="Ø"/>
            </a:pPr>
            <a:endParaRPr lang="en-US" dirty="0" smtClean="0"/>
          </a:p>
          <a:p>
            <a:pPr eaLnBrk="1" hangingPunct="1">
              <a:buFont typeface="Wingdings" pitchFamily="2" charset="2"/>
              <a:buChar char="Ø"/>
            </a:pPr>
            <a:r>
              <a:rPr lang="en-US" dirty="0" smtClean="0"/>
              <a:t> www.sae.org/mytechzone</a:t>
            </a:r>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xfrm>
            <a:off x="609600" y="4419600"/>
            <a:ext cx="5607050" cy="4183063"/>
          </a:xfrm>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pPr defTabSz="930275"/>
            <a:fld id="{FB680BBE-B4F9-4FA7-990E-B5C7F97C311A}" type="slidenum">
              <a:rPr lang="en-US" smtClean="0"/>
              <a:pPr defTabSz="930275"/>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xfrm>
            <a:off x="685800" y="4419600"/>
            <a:ext cx="5607050" cy="4183063"/>
          </a:xfrm>
          <a:noFill/>
          <a:ln/>
        </p:spPr>
        <p:txBody>
          <a:bodyPr/>
          <a:lstStyle/>
          <a:p>
            <a:endParaRPr lang="en-US" sz="1600" dirty="0" smtClean="0">
              <a:latin typeface="Calibri" pitchFamily="34" charset="0"/>
            </a:endParaRPr>
          </a:p>
          <a:p>
            <a:endParaRPr lang="en-US" sz="1600" dirty="0" smtClean="0">
              <a:latin typeface="Calibri" pitchFamily="34" charset="0"/>
            </a:endParaRPr>
          </a:p>
        </p:txBody>
      </p:sp>
      <p:sp>
        <p:nvSpPr>
          <p:cNvPr id="40964" name="Slide Number Placeholder 3"/>
          <p:cNvSpPr>
            <a:spLocks noGrp="1"/>
          </p:cNvSpPr>
          <p:nvPr>
            <p:ph type="sldNum" sz="quarter" idx="5"/>
          </p:nvPr>
        </p:nvSpPr>
        <p:spPr>
          <a:noFill/>
        </p:spPr>
        <p:txBody>
          <a:bodyPr/>
          <a:lstStyle/>
          <a:p>
            <a:pPr defTabSz="930275"/>
            <a:fld id="{36F09D22-6A52-414A-AA79-3508A08CB89F}" type="slidenum">
              <a:rPr lang="en-US" smtClean="0"/>
              <a:pPr defTabSz="930275"/>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xfrm>
            <a:off x="609600" y="4419600"/>
            <a:ext cx="5607050" cy="4183063"/>
          </a:xfrm>
          <a:noFill/>
          <a:ln/>
        </p:spPr>
        <p:txBody>
          <a:bodyPr/>
          <a:lstStyle/>
          <a:p>
            <a:r>
              <a:rPr lang="en-US" dirty="0" smtClean="0"/>
              <a:t>Based on the call for papers, the author logs in to the website and uploads his/her abstract submission.  Self selection of a session is required.  </a:t>
            </a:r>
          </a:p>
          <a:p>
            <a:endParaRPr lang="en-US" dirty="0" smtClean="0"/>
          </a:p>
          <a:p>
            <a:r>
              <a:rPr lang="en-US" dirty="0" smtClean="0"/>
              <a:t>Main Author or Corresponding Contact can upload or change information. (not co-author)</a:t>
            </a:r>
          </a:p>
          <a:p>
            <a:endParaRPr lang="en-US" dirty="0" smtClean="0"/>
          </a:p>
        </p:txBody>
      </p:sp>
      <p:sp>
        <p:nvSpPr>
          <p:cNvPr id="38916" name="Slide Number Placeholder 3"/>
          <p:cNvSpPr>
            <a:spLocks noGrp="1"/>
          </p:cNvSpPr>
          <p:nvPr>
            <p:ph type="sldNum" sz="quarter" idx="5"/>
          </p:nvPr>
        </p:nvSpPr>
        <p:spPr>
          <a:noFill/>
        </p:spPr>
        <p:txBody>
          <a:bodyPr/>
          <a:lstStyle/>
          <a:p>
            <a:pPr defTabSz="930275"/>
            <a:fld id="{FB680BBE-B4F9-4FA7-990E-B5C7F97C311A}" type="slidenum">
              <a:rPr lang="en-US" smtClean="0"/>
              <a:pPr defTabSz="930275"/>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r>
              <a:rPr lang="en-US" dirty="0" smtClean="0"/>
              <a:t>Upon submission the Author, Organizer and Staff Rep are copied in an e-mail</a:t>
            </a:r>
          </a:p>
          <a:p>
            <a:endParaRPr lang="en-US" dirty="0" smtClean="0"/>
          </a:p>
          <a:p>
            <a:r>
              <a:rPr lang="en-US" dirty="0" smtClean="0"/>
              <a:t>MTZ has been updated recently to enable the authors to view the Session Description of the Session prior to uploading their abstract.  This helps to ensure that the author submits to the correct session</a:t>
            </a:r>
          </a:p>
        </p:txBody>
      </p:sp>
      <p:sp>
        <p:nvSpPr>
          <p:cNvPr id="39940" name="Slide Number Placeholder 3"/>
          <p:cNvSpPr>
            <a:spLocks noGrp="1"/>
          </p:cNvSpPr>
          <p:nvPr>
            <p:ph type="sldNum" sz="quarter" idx="5"/>
          </p:nvPr>
        </p:nvSpPr>
        <p:spPr>
          <a:noFill/>
        </p:spPr>
        <p:txBody>
          <a:bodyPr/>
          <a:lstStyle/>
          <a:p>
            <a:pPr defTabSz="930275"/>
            <a:fld id="{94FC2BAD-F6CE-4DB0-A4DD-F5A14809FF2F}" type="slidenum">
              <a:rPr lang="en-US" smtClean="0"/>
              <a:pPr defTabSz="930275"/>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450"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8454"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23" descr="MASTER SAE cmyk"/>
          <p:cNvPicPr>
            <a:picLocks noChangeAspect="1" noChangeArrowheads="1"/>
          </p:cNvPicPr>
          <p:nvPr userDrawn="1"/>
        </p:nvPicPr>
        <p:blipFill>
          <a:blip r:embed="rId13" cstate="print"/>
          <a:srcRect/>
          <a:stretch>
            <a:fillRect/>
          </a:stretch>
        </p:blipFill>
        <p:spPr bwMode="auto">
          <a:xfrm>
            <a:off x="4419600" y="6172200"/>
            <a:ext cx="4419600" cy="504825"/>
          </a:xfrm>
          <a:prstGeom prst="rect">
            <a:avLst/>
          </a:prstGeom>
          <a:noFill/>
          <a:ln w="9525">
            <a:noFill/>
            <a:miter lim="800000"/>
            <a:headEnd/>
            <a:tailEnd/>
          </a:ln>
        </p:spPr>
      </p:pic>
      <p:pic>
        <p:nvPicPr>
          <p:cNvPr id="1029" name="Picture 25" descr="mytechzone_Logo-outline"/>
          <p:cNvPicPr>
            <a:picLocks noChangeAspect="1" noChangeArrowheads="1"/>
          </p:cNvPicPr>
          <p:nvPr userDrawn="1"/>
        </p:nvPicPr>
        <p:blipFill>
          <a:blip r:embed="rId14" cstate="print"/>
          <a:srcRect b="24150"/>
          <a:stretch>
            <a:fillRect/>
          </a:stretch>
        </p:blipFill>
        <p:spPr bwMode="auto">
          <a:xfrm>
            <a:off x="457200" y="6184900"/>
            <a:ext cx="957263" cy="6731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00FF"/>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rgbClr val="0000FF"/>
          </a:solidFill>
          <a:effectLst>
            <a:outerShdw blurRad="38100" dist="38100" dir="2700000" algn="tl">
              <a:srgbClr val="C0C0C0"/>
            </a:outerShdw>
          </a:effectLst>
          <a:latin typeface="Garamond" pitchFamily="18" charset="0"/>
        </a:defRPr>
      </a:lvl2pPr>
      <a:lvl3pPr algn="ctr" rtl="0" eaLnBrk="0" fontAlgn="base" hangingPunct="0">
        <a:spcBef>
          <a:spcPct val="0"/>
        </a:spcBef>
        <a:spcAft>
          <a:spcPct val="0"/>
        </a:spcAft>
        <a:defRPr sz="4400" b="1">
          <a:solidFill>
            <a:srgbClr val="0000FF"/>
          </a:solidFill>
          <a:effectLst>
            <a:outerShdw blurRad="38100" dist="38100" dir="2700000" algn="tl">
              <a:srgbClr val="C0C0C0"/>
            </a:outerShdw>
          </a:effectLst>
          <a:latin typeface="Garamond" pitchFamily="18" charset="0"/>
        </a:defRPr>
      </a:lvl3pPr>
      <a:lvl4pPr algn="ctr" rtl="0" eaLnBrk="0" fontAlgn="base" hangingPunct="0">
        <a:spcBef>
          <a:spcPct val="0"/>
        </a:spcBef>
        <a:spcAft>
          <a:spcPct val="0"/>
        </a:spcAft>
        <a:defRPr sz="4400" b="1">
          <a:solidFill>
            <a:srgbClr val="0000FF"/>
          </a:solidFill>
          <a:effectLst>
            <a:outerShdw blurRad="38100" dist="38100" dir="2700000" algn="tl">
              <a:srgbClr val="C0C0C0"/>
            </a:outerShdw>
          </a:effectLst>
          <a:latin typeface="Garamond" pitchFamily="18" charset="0"/>
        </a:defRPr>
      </a:lvl4pPr>
      <a:lvl5pPr algn="ctr" rtl="0" eaLnBrk="0" fontAlgn="base" hangingPunct="0">
        <a:spcBef>
          <a:spcPct val="0"/>
        </a:spcBef>
        <a:spcAft>
          <a:spcPct val="0"/>
        </a:spcAft>
        <a:defRPr sz="4400" b="1">
          <a:solidFill>
            <a:srgbClr val="0000FF"/>
          </a:solidFill>
          <a:effectLst>
            <a:outerShdw blurRad="38100" dist="38100" dir="2700000" algn="tl">
              <a:srgbClr val="C0C0C0"/>
            </a:outerShdw>
          </a:effectLst>
          <a:latin typeface="Garamond" pitchFamily="18" charset="0"/>
        </a:defRPr>
      </a:lvl5pPr>
      <a:lvl6pPr marL="457200" algn="ctr" rtl="0" fontAlgn="base">
        <a:spcBef>
          <a:spcPct val="0"/>
        </a:spcBef>
        <a:spcAft>
          <a:spcPct val="0"/>
        </a:spcAft>
        <a:defRPr sz="4400" b="1">
          <a:solidFill>
            <a:srgbClr val="0000FF"/>
          </a:solidFill>
          <a:effectLst>
            <a:outerShdw blurRad="38100" dist="38100" dir="2700000" algn="tl">
              <a:srgbClr val="C0C0C0"/>
            </a:outerShdw>
          </a:effectLst>
          <a:latin typeface="Garamond" pitchFamily="18" charset="0"/>
        </a:defRPr>
      </a:lvl6pPr>
      <a:lvl7pPr marL="914400" algn="ctr" rtl="0" fontAlgn="base">
        <a:spcBef>
          <a:spcPct val="0"/>
        </a:spcBef>
        <a:spcAft>
          <a:spcPct val="0"/>
        </a:spcAft>
        <a:defRPr sz="4400" b="1">
          <a:solidFill>
            <a:srgbClr val="0000FF"/>
          </a:solidFill>
          <a:effectLst>
            <a:outerShdw blurRad="38100" dist="38100" dir="2700000" algn="tl">
              <a:srgbClr val="C0C0C0"/>
            </a:outerShdw>
          </a:effectLst>
          <a:latin typeface="Garamond" pitchFamily="18" charset="0"/>
        </a:defRPr>
      </a:lvl7pPr>
      <a:lvl8pPr marL="1371600" algn="ctr" rtl="0" fontAlgn="base">
        <a:spcBef>
          <a:spcPct val="0"/>
        </a:spcBef>
        <a:spcAft>
          <a:spcPct val="0"/>
        </a:spcAft>
        <a:defRPr sz="4400" b="1">
          <a:solidFill>
            <a:srgbClr val="0000FF"/>
          </a:solidFill>
          <a:effectLst>
            <a:outerShdw blurRad="38100" dist="38100" dir="2700000" algn="tl">
              <a:srgbClr val="C0C0C0"/>
            </a:outerShdw>
          </a:effectLst>
          <a:latin typeface="Garamond" pitchFamily="18" charset="0"/>
        </a:defRPr>
      </a:lvl8pPr>
      <a:lvl9pPr marL="1828800" algn="ctr" rtl="0" fontAlgn="base">
        <a:spcBef>
          <a:spcPct val="0"/>
        </a:spcBef>
        <a:spcAft>
          <a:spcPct val="0"/>
        </a:spcAft>
        <a:defRPr sz="4400" b="1">
          <a:solidFill>
            <a:srgbClr val="0000FF"/>
          </a:solidFill>
          <a:effectLst>
            <a:outerShdw blurRad="38100" dist="38100" dir="2700000" algn="tl">
              <a:srgbClr val="C0C0C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rgbClr val="000000"/>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tx2"/>
        </a:buClr>
        <a:buChar char="•"/>
        <a:defRPr sz="2400">
          <a:solidFill>
            <a:srgbClr val="000000"/>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a:solidFill>
            <a:srgbClr val="000000"/>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rgbClr val="000000"/>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folHlink"/>
        </a:buClr>
        <a:buChar char="•"/>
        <a:defRPr sz="2000">
          <a:solidFill>
            <a:srgbClr val="000000"/>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folHlink"/>
        </a:buClr>
        <a:buChar char="•"/>
        <a:defRPr sz="2000">
          <a:solidFill>
            <a:srgbClr val="000000"/>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folHlink"/>
        </a:buClr>
        <a:buChar char="•"/>
        <a:defRPr sz="2000">
          <a:solidFill>
            <a:srgbClr val="000000"/>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folHlink"/>
        </a:buClr>
        <a:buChar char="•"/>
        <a:defRPr sz="2000">
          <a:solidFill>
            <a:srgbClr val="000000"/>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slide" Target="slide31.xml"/><Relationship Id="rId2"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slide" Target="slide30.xml"/><Relationship Id="rId5" Type="http://schemas.openxmlformats.org/officeDocument/2006/relationships/slide" Target="slide25.xml"/><Relationship Id="rId4" Type="http://schemas.openxmlformats.org/officeDocument/2006/relationships/slide" Target="slide2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CustomerService@sae.or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mailto:CustomerService@sae.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914400" y="228600"/>
            <a:ext cx="7924800" cy="3139321"/>
          </a:xfrm>
          <a:prstGeom prst="rect">
            <a:avLst/>
          </a:prstGeom>
          <a:noFill/>
          <a:ln w="9525">
            <a:noFill/>
            <a:miter lim="800000"/>
            <a:headEnd/>
            <a:tailEnd/>
          </a:ln>
        </p:spPr>
        <p:txBody>
          <a:bodyPr wrap="square">
            <a:spAutoFit/>
          </a:bodyPr>
          <a:lstStyle/>
          <a:p>
            <a:pPr algn="ctr">
              <a:spcBef>
                <a:spcPct val="50000"/>
              </a:spcBef>
            </a:pPr>
            <a:r>
              <a:rPr lang="en-US" sz="6600" b="1" dirty="0" smtClean="0">
                <a:solidFill>
                  <a:srgbClr val="0000FF"/>
                </a:solidFill>
                <a:latin typeface="Arial" charset="0"/>
              </a:rPr>
              <a:t>Training for Technical Session Organizers</a:t>
            </a:r>
            <a:endParaRPr lang="en-US" sz="6600" b="1" dirty="0">
              <a:solidFill>
                <a:srgbClr val="0000FF"/>
              </a:solidFill>
              <a:latin typeface="Arial" charset="0"/>
            </a:endParaRPr>
          </a:p>
        </p:txBody>
      </p:sp>
      <p:pic>
        <p:nvPicPr>
          <p:cNvPr id="5" name="Picture 3" descr="mytechzone_Logo-outline"/>
          <p:cNvPicPr>
            <a:picLocks noChangeArrowheads="1"/>
          </p:cNvPicPr>
          <p:nvPr/>
        </p:nvPicPr>
        <p:blipFill>
          <a:blip r:embed="rId3" cstate="print"/>
          <a:srcRect b="23711"/>
          <a:stretch>
            <a:fillRect/>
          </a:stretch>
        </p:blipFill>
        <p:spPr bwMode="auto">
          <a:xfrm>
            <a:off x="228600" y="4309812"/>
            <a:ext cx="3657600" cy="25818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defRPr/>
            </a:pPr>
            <a:r>
              <a:rPr lang="en-US" sz="6000" dirty="0" smtClean="0">
                <a:effectLst/>
                <a:latin typeface="Corbel" pitchFamily="34" charset="0"/>
                <a:cs typeface="Arial" pitchFamily="34" charset="0"/>
              </a:rPr>
              <a:t>Abstract Submission</a:t>
            </a:r>
            <a:endParaRPr lang="en-US" sz="6000" dirty="0">
              <a:effectLst/>
              <a:latin typeface="Corbel" pitchFamily="34" charset="0"/>
              <a:cs typeface="Arial" pitchFamily="34" charset="0"/>
            </a:endParaRPr>
          </a:p>
        </p:txBody>
      </p:sp>
      <p:pic>
        <p:nvPicPr>
          <p:cNvPr id="8195" name="Picture 6"/>
          <p:cNvPicPr>
            <a:picLocks noChangeAspect="1" noChangeArrowheads="1"/>
          </p:cNvPicPr>
          <p:nvPr/>
        </p:nvPicPr>
        <p:blipFill>
          <a:blip r:embed="rId3" cstate="print"/>
          <a:srcRect l="33125" t="20000" r="22501" b="9000"/>
          <a:stretch>
            <a:fillRect/>
          </a:stretch>
        </p:blipFill>
        <p:spPr bwMode="auto">
          <a:xfrm>
            <a:off x="1676400" y="1295400"/>
            <a:ext cx="5410200" cy="5410200"/>
          </a:xfrm>
          <a:prstGeom prst="rect">
            <a:avLst/>
          </a:prstGeom>
          <a:noFill/>
          <a:ln w="9525">
            <a:noFill/>
            <a:miter lim="800000"/>
            <a:headEnd/>
            <a:tailEnd/>
          </a:ln>
        </p:spPr>
      </p:pic>
      <p:sp>
        <p:nvSpPr>
          <p:cNvPr id="8196" name="Left Arrow 9"/>
          <p:cNvSpPr>
            <a:spLocks noChangeArrowheads="1"/>
          </p:cNvSpPr>
          <p:nvPr/>
        </p:nvSpPr>
        <p:spPr bwMode="auto">
          <a:xfrm>
            <a:off x="7239000" y="3276600"/>
            <a:ext cx="838200" cy="228600"/>
          </a:xfrm>
          <a:prstGeom prst="leftArrow">
            <a:avLst>
              <a:gd name="adj1" fmla="val 50000"/>
              <a:gd name="adj2" fmla="val 49992"/>
            </a:avLst>
          </a:prstGeom>
          <a:solidFill>
            <a:schemeClr val="accent1"/>
          </a:solidFill>
          <a:ln w="9525" algn="ctr">
            <a:solidFill>
              <a:schemeClr val="tx1"/>
            </a:solidFill>
            <a:round/>
            <a:headEnd/>
            <a:tailEnd/>
          </a:ln>
        </p:spPr>
        <p:txBody>
          <a:bodyPr/>
          <a:lstStyle/>
          <a:p>
            <a:endParaRPr lang="en-US"/>
          </a:p>
        </p:txBody>
      </p:sp>
      <p:sp>
        <p:nvSpPr>
          <p:cNvPr id="8197" name="Left Arrow 10"/>
          <p:cNvSpPr>
            <a:spLocks noChangeArrowheads="1"/>
          </p:cNvSpPr>
          <p:nvPr/>
        </p:nvSpPr>
        <p:spPr bwMode="auto">
          <a:xfrm>
            <a:off x="7239000" y="4648200"/>
            <a:ext cx="838200" cy="228600"/>
          </a:xfrm>
          <a:prstGeom prst="leftArrow">
            <a:avLst>
              <a:gd name="adj1" fmla="val 50000"/>
              <a:gd name="adj2" fmla="val 49992"/>
            </a:avLst>
          </a:prstGeom>
          <a:solidFill>
            <a:schemeClr val="accent1"/>
          </a:solidFill>
          <a:ln w="9525" algn="ctr">
            <a:solidFill>
              <a:schemeClr val="tx1"/>
            </a:solidFill>
            <a:round/>
            <a:headEnd/>
            <a:tailEnd/>
          </a:ln>
        </p:spPr>
        <p:txBody>
          <a:bodyPr/>
          <a:lstStyle/>
          <a:p>
            <a:endParaRPr lang="en-US"/>
          </a:p>
        </p:txBody>
      </p:sp>
      <p:sp>
        <p:nvSpPr>
          <p:cNvPr id="8198" name="Oval Callout 11"/>
          <p:cNvSpPr>
            <a:spLocks noChangeArrowheads="1"/>
          </p:cNvSpPr>
          <p:nvPr/>
        </p:nvSpPr>
        <p:spPr bwMode="auto">
          <a:xfrm>
            <a:off x="6553200" y="2133600"/>
            <a:ext cx="1295400" cy="990600"/>
          </a:xfrm>
          <a:prstGeom prst="wedgeEllipseCallout">
            <a:avLst>
              <a:gd name="adj1" fmla="val -20833"/>
              <a:gd name="adj2" fmla="val 62500"/>
            </a:avLst>
          </a:prstGeom>
          <a:solidFill>
            <a:schemeClr val="accent1"/>
          </a:solidFill>
          <a:ln w="9525" algn="ctr">
            <a:solidFill>
              <a:schemeClr val="tx1"/>
            </a:solidFill>
            <a:round/>
            <a:headEnd/>
            <a:tailEnd/>
          </a:ln>
        </p:spPr>
        <p:txBody>
          <a:bodyPr/>
          <a:lstStyle/>
          <a:p>
            <a:endParaRPr lang="en-US"/>
          </a:p>
        </p:txBody>
      </p:sp>
      <p:sp>
        <p:nvSpPr>
          <p:cNvPr id="8199" name="TextBox 12"/>
          <p:cNvSpPr txBox="1">
            <a:spLocks noChangeArrowheads="1"/>
          </p:cNvSpPr>
          <p:nvPr/>
        </p:nvSpPr>
        <p:spPr bwMode="auto">
          <a:xfrm>
            <a:off x="6705600" y="2360036"/>
            <a:ext cx="990600" cy="461963"/>
          </a:xfrm>
          <a:prstGeom prst="rect">
            <a:avLst/>
          </a:prstGeom>
          <a:noFill/>
          <a:ln w="9525">
            <a:noFill/>
            <a:miter lim="800000"/>
            <a:headEnd/>
            <a:tailEnd/>
          </a:ln>
        </p:spPr>
        <p:txBody>
          <a:bodyPr>
            <a:spAutoFit/>
          </a:bodyPr>
          <a:lstStyle/>
          <a:p>
            <a:r>
              <a:rPr lang="en-US" sz="2400" b="1" dirty="0">
                <a:solidFill>
                  <a:srgbClr val="000000"/>
                </a:solidFill>
              </a:rPr>
              <a:t>NEW</a:t>
            </a:r>
          </a:p>
        </p:txBody>
      </p:sp>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630" r="96786" b="89916"/>
          <a:stretch/>
        </p:blipFill>
        <p:spPr bwMode="auto">
          <a:xfrm>
            <a:off x="7583879" y="5562600"/>
            <a:ext cx="986641" cy="854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425540" y="4992469"/>
            <a:ext cx="1295400" cy="646331"/>
          </a:xfrm>
          <a:prstGeom prst="rect">
            <a:avLst/>
          </a:prstGeom>
          <a:noFill/>
        </p:spPr>
        <p:txBody>
          <a:bodyPr wrap="square" rtlCol="0">
            <a:spAutoFit/>
          </a:bodyPr>
          <a:lstStyle/>
          <a:p>
            <a:pPr algn="ctr"/>
            <a:r>
              <a:rPr lang="en-US" sz="1200" dirty="0" smtClean="0">
                <a:solidFill>
                  <a:srgbClr val="FF0000"/>
                </a:solidFill>
              </a:rPr>
              <a:t>Automatic notification sent via email</a:t>
            </a:r>
            <a:endParaRPr lang="en-US" sz="1200"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eaLnBrk="1" hangingPunct="1">
              <a:defRPr/>
            </a:pPr>
            <a:r>
              <a:rPr lang="en-US" sz="6000" dirty="0" smtClean="0">
                <a:effectLst/>
                <a:latin typeface="Corbel" pitchFamily="34" charset="0"/>
              </a:rPr>
              <a:t>Organizer Initial Process</a:t>
            </a:r>
          </a:p>
        </p:txBody>
      </p:sp>
      <p:sp>
        <p:nvSpPr>
          <p:cNvPr id="10243" name="TextBox 7"/>
          <p:cNvSpPr txBox="1">
            <a:spLocks noChangeArrowheads="1"/>
          </p:cNvSpPr>
          <p:nvPr/>
        </p:nvSpPr>
        <p:spPr bwMode="auto">
          <a:xfrm>
            <a:off x="2057400" y="1676400"/>
            <a:ext cx="6553200" cy="830263"/>
          </a:xfrm>
          <a:prstGeom prst="rect">
            <a:avLst/>
          </a:prstGeom>
          <a:noFill/>
          <a:ln w="9525">
            <a:noFill/>
            <a:miter lim="800000"/>
            <a:headEnd/>
            <a:tailEnd/>
          </a:ln>
        </p:spPr>
        <p:txBody>
          <a:bodyPr>
            <a:spAutoFit/>
          </a:bodyPr>
          <a:lstStyle/>
          <a:p>
            <a:r>
              <a:rPr lang="en-US" sz="2400">
                <a:solidFill>
                  <a:srgbClr val="006600"/>
                </a:solidFill>
                <a:latin typeface="Calibri" pitchFamily="34" charset="0"/>
              </a:rPr>
              <a:t>Organizer receives an e-mail notifying that an abstract has been submitted to his/her session.</a:t>
            </a:r>
          </a:p>
        </p:txBody>
      </p:sp>
      <p:sp>
        <p:nvSpPr>
          <p:cNvPr id="10244" name="TextBox 9"/>
          <p:cNvSpPr txBox="1">
            <a:spLocks noChangeArrowheads="1"/>
          </p:cNvSpPr>
          <p:nvPr/>
        </p:nvSpPr>
        <p:spPr bwMode="auto">
          <a:xfrm>
            <a:off x="2057400" y="3048000"/>
            <a:ext cx="6553200" cy="1200150"/>
          </a:xfrm>
          <a:prstGeom prst="rect">
            <a:avLst/>
          </a:prstGeom>
          <a:noFill/>
          <a:ln w="9525">
            <a:noFill/>
            <a:miter lim="800000"/>
            <a:headEnd/>
            <a:tailEnd/>
          </a:ln>
        </p:spPr>
        <p:txBody>
          <a:bodyPr>
            <a:spAutoFit/>
          </a:bodyPr>
          <a:lstStyle/>
          <a:p>
            <a:r>
              <a:rPr lang="en-US" sz="2400">
                <a:solidFill>
                  <a:srgbClr val="006600"/>
                </a:solidFill>
                <a:latin typeface="Calibri" pitchFamily="34" charset="0"/>
              </a:rPr>
              <a:t>Organizer accesses MyTechZone and navigates to their session home page.  Then, organizer selects </a:t>
            </a:r>
            <a:r>
              <a:rPr lang="en-US" sz="2400" i="1">
                <a:solidFill>
                  <a:srgbClr val="006600"/>
                </a:solidFill>
                <a:latin typeface="Calibri" pitchFamily="34" charset="0"/>
              </a:rPr>
              <a:t>View Pending Papers.</a:t>
            </a:r>
            <a:endParaRPr lang="en-US" sz="2400">
              <a:solidFill>
                <a:srgbClr val="006600"/>
              </a:solidFill>
              <a:latin typeface="Calibri" pitchFamily="34" charset="0"/>
            </a:endParaRPr>
          </a:p>
        </p:txBody>
      </p:sp>
      <p:sp>
        <p:nvSpPr>
          <p:cNvPr id="10245" name="TextBox 10"/>
          <p:cNvSpPr txBox="1">
            <a:spLocks noChangeArrowheads="1"/>
          </p:cNvSpPr>
          <p:nvPr/>
        </p:nvSpPr>
        <p:spPr bwMode="auto">
          <a:xfrm>
            <a:off x="2057400" y="4495800"/>
            <a:ext cx="6553200" cy="1200150"/>
          </a:xfrm>
          <a:prstGeom prst="rect">
            <a:avLst/>
          </a:prstGeom>
          <a:noFill/>
          <a:ln w="9525">
            <a:noFill/>
            <a:miter lim="800000"/>
            <a:headEnd/>
            <a:tailEnd/>
          </a:ln>
        </p:spPr>
        <p:txBody>
          <a:bodyPr>
            <a:spAutoFit/>
          </a:bodyPr>
          <a:lstStyle/>
          <a:p>
            <a:r>
              <a:rPr lang="en-US" sz="2400" dirty="0">
                <a:solidFill>
                  <a:srgbClr val="006600"/>
                </a:solidFill>
                <a:latin typeface="Calibri" pitchFamily="34" charset="0"/>
              </a:rPr>
              <a:t>Organizer clicks on </a:t>
            </a:r>
            <a:r>
              <a:rPr lang="en-US" sz="2400" i="1" dirty="0">
                <a:solidFill>
                  <a:srgbClr val="006600"/>
                </a:solidFill>
                <a:latin typeface="Calibri" pitchFamily="34" charset="0"/>
              </a:rPr>
              <a:t>Abstract</a:t>
            </a:r>
            <a:r>
              <a:rPr lang="en-US" sz="2400" dirty="0">
                <a:solidFill>
                  <a:srgbClr val="006600"/>
                </a:solidFill>
                <a:latin typeface="Calibri" pitchFamily="34" charset="0"/>
              </a:rPr>
              <a:t> tab and reads abstract.  Organizer then accepts, </a:t>
            </a:r>
            <a:r>
              <a:rPr lang="en-US" sz="2400" dirty="0" smtClean="0">
                <a:solidFill>
                  <a:srgbClr val="006600"/>
                </a:solidFill>
                <a:latin typeface="Calibri" pitchFamily="34" charset="0"/>
              </a:rPr>
              <a:t>refers to another session or event, </a:t>
            </a:r>
            <a:r>
              <a:rPr lang="en-US" sz="2400" dirty="0">
                <a:solidFill>
                  <a:srgbClr val="006600"/>
                </a:solidFill>
                <a:latin typeface="Calibri" pitchFamily="34" charset="0"/>
              </a:rPr>
              <a:t>or rejects the submitted abstract.</a:t>
            </a:r>
          </a:p>
        </p:txBody>
      </p:sp>
      <p:pic>
        <p:nvPicPr>
          <p:cNvPr id="10246" name="Picture 10" descr="C:\Documents and Settings\robertk\Local Settings\Temporary Internet Files\Content.IE5\DYOY3B7T\MCj04326630000[1].png"/>
          <p:cNvPicPr>
            <a:picLocks noChangeAspect="1" noChangeArrowheads="1"/>
          </p:cNvPicPr>
          <p:nvPr/>
        </p:nvPicPr>
        <p:blipFill>
          <a:blip r:embed="rId3" cstate="print"/>
          <a:srcRect/>
          <a:stretch>
            <a:fillRect/>
          </a:stretch>
        </p:blipFill>
        <p:spPr bwMode="auto">
          <a:xfrm>
            <a:off x="304800" y="1219200"/>
            <a:ext cx="1714500" cy="1714500"/>
          </a:xfrm>
          <a:prstGeom prst="rect">
            <a:avLst/>
          </a:prstGeom>
          <a:noFill/>
          <a:ln w="9525">
            <a:noFill/>
            <a:miter lim="800000"/>
            <a:headEnd/>
            <a:tailEnd/>
          </a:ln>
        </p:spPr>
      </p:pic>
      <p:pic>
        <p:nvPicPr>
          <p:cNvPr id="10247" name="Picture 10" descr="C:\Documents and Settings\robertk\Local Settings\Temporary Internet Files\Content.IE5\DYOY3B7T\MCj04326630000[1].png"/>
          <p:cNvPicPr>
            <a:picLocks noChangeAspect="1" noChangeArrowheads="1"/>
          </p:cNvPicPr>
          <p:nvPr/>
        </p:nvPicPr>
        <p:blipFill>
          <a:blip r:embed="rId3" cstate="print"/>
          <a:srcRect/>
          <a:stretch>
            <a:fillRect/>
          </a:stretch>
        </p:blipFill>
        <p:spPr bwMode="auto">
          <a:xfrm>
            <a:off x="228600" y="2667000"/>
            <a:ext cx="1714500" cy="1714500"/>
          </a:xfrm>
          <a:prstGeom prst="rect">
            <a:avLst/>
          </a:prstGeom>
          <a:noFill/>
          <a:ln w="9525">
            <a:noFill/>
            <a:miter lim="800000"/>
            <a:headEnd/>
            <a:tailEnd/>
          </a:ln>
        </p:spPr>
      </p:pic>
      <p:pic>
        <p:nvPicPr>
          <p:cNvPr id="10248" name="Picture 12" descr="C:\Documents and Settings\robertk\Local Settings\Temporary Internet Files\Content.IE5\DYOY3B7T\MCj04326630000[1].png"/>
          <p:cNvPicPr>
            <a:picLocks noChangeAspect="1" noChangeArrowheads="1"/>
          </p:cNvPicPr>
          <p:nvPr/>
        </p:nvPicPr>
        <p:blipFill>
          <a:blip r:embed="rId3" cstate="print"/>
          <a:srcRect/>
          <a:stretch>
            <a:fillRect/>
          </a:stretch>
        </p:blipFill>
        <p:spPr bwMode="auto">
          <a:xfrm>
            <a:off x="228600" y="4114800"/>
            <a:ext cx="1714500" cy="171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0"/>
            <a:ext cx="9144000" cy="914400"/>
          </a:xfrm>
        </p:spPr>
        <p:txBody>
          <a:bodyPr/>
          <a:lstStyle/>
          <a:p>
            <a:pPr eaLnBrk="1" hangingPunct="1">
              <a:defRPr/>
            </a:pPr>
            <a:r>
              <a:rPr lang="en-US" sz="5000" dirty="0" smtClean="0">
                <a:effectLst/>
                <a:latin typeface="Corbel" pitchFamily="34" charset="0"/>
              </a:rPr>
              <a:t>Navigation to Pending Abstracts</a:t>
            </a:r>
          </a:p>
        </p:txBody>
      </p:sp>
      <p:pic>
        <p:nvPicPr>
          <p:cNvPr id="11267" name="Picture 4"/>
          <p:cNvPicPr>
            <a:picLocks noChangeArrowheads="1"/>
          </p:cNvPicPr>
          <p:nvPr/>
        </p:nvPicPr>
        <p:blipFill>
          <a:blip r:embed="rId3" cstate="print"/>
          <a:srcRect l="11719" t="17708" r="11719" b="54626"/>
          <a:stretch>
            <a:fillRect/>
          </a:stretch>
        </p:blipFill>
        <p:spPr bwMode="auto">
          <a:xfrm>
            <a:off x="381000" y="1066800"/>
            <a:ext cx="3810000" cy="2133600"/>
          </a:xfrm>
          <a:prstGeom prst="rect">
            <a:avLst/>
          </a:prstGeom>
          <a:noFill/>
          <a:ln w="9525">
            <a:solidFill>
              <a:srgbClr val="000000"/>
            </a:solidFill>
            <a:miter lim="800000"/>
            <a:headEnd/>
            <a:tailEnd/>
          </a:ln>
        </p:spPr>
      </p:pic>
      <p:pic>
        <p:nvPicPr>
          <p:cNvPr id="11268" name="Picture 8"/>
          <p:cNvPicPr>
            <a:picLocks noChangeArrowheads="1"/>
          </p:cNvPicPr>
          <p:nvPr/>
        </p:nvPicPr>
        <p:blipFill>
          <a:blip r:embed="rId4" cstate="print"/>
          <a:srcRect l="28125" t="18750" r="13281" b="52084"/>
          <a:stretch>
            <a:fillRect/>
          </a:stretch>
        </p:blipFill>
        <p:spPr bwMode="auto">
          <a:xfrm>
            <a:off x="4876800" y="1066800"/>
            <a:ext cx="3962400" cy="2133600"/>
          </a:xfrm>
          <a:prstGeom prst="rect">
            <a:avLst/>
          </a:prstGeom>
          <a:noFill/>
          <a:ln w="9525">
            <a:solidFill>
              <a:srgbClr val="000000"/>
            </a:solidFill>
            <a:miter lim="800000"/>
            <a:headEnd/>
            <a:tailEnd/>
          </a:ln>
        </p:spPr>
      </p:pic>
      <p:pic>
        <p:nvPicPr>
          <p:cNvPr id="11269" name="Picture 9"/>
          <p:cNvPicPr>
            <a:picLocks noChangeAspect="1" noChangeArrowheads="1"/>
          </p:cNvPicPr>
          <p:nvPr/>
        </p:nvPicPr>
        <p:blipFill>
          <a:blip r:embed="rId5" cstate="print"/>
          <a:srcRect l="28906" t="19792" r="14063" b="46875"/>
          <a:stretch>
            <a:fillRect/>
          </a:stretch>
        </p:blipFill>
        <p:spPr bwMode="auto">
          <a:xfrm>
            <a:off x="381000" y="3581400"/>
            <a:ext cx="3810000" cy="2438400"/>
          </a:xfrm>
          <a:prstGeom prst="rect">
            <a:avLst/>
          </a:prstGeom>
          <a:noFill/>
          <a:ln w="9525">
            <a:solidFill>
              <a:srgbClr val="000000"/>
            </a:solidFill>
            <a:miter lim="800000"/>
            <a:headEnd/>
            <a:tailEnd/>
          </a:ln>
        </p:spPr>
      </p:pic>
      <p:pic>
        <p:nvPicPr>
          <p:cNvPr id="11270" name="Picture 10"/>
          <p:cNvPicPr>
            <a:picLocks noChangeArrowheads="1"/>
          </p:cNvPicPr>
          <p:nvPr/>
        </p:nvPicPr>
        <p:blipFill>
          <a:blip r:embed="rId6" cstate="print"/>
          <a:srcRect l="28125" t="17708" r="14063" b="38542"/>
          <a:stretch>
            <a:fillRect/>
          </a:stretch>
        </p:blipFill>
        <p:spPr bwMode="auto">
          <a:xfrm>
            <a:off x="4876800" y="3581400"/>
            <a:ext cx="3962400" cy="2438400"/>
          </a:xfrm>
          <a:prstGeom prst="rect">
            <a:avLst/>
          </a:prstGeom>
          <a:noFill/>
          <a:ln w="9525">
            <a:solidFill>
              <a:srgbClr val="000000"/>
            </a:solidFill>
            <a:miter lim="800000"/>
            <a:headEnd/>
            <a:tailEnd/>
          </a:ln>
        </p:spPr>
      </p:pic>
      <p:cxnSp>
        <p:nvCxnSpPr>
          <p:cNvPr id="11271" name="Straight Arrow Connector 9"/>
          <p:cNvCxnSpPr>
            <a:cxnSpLocks noChangeShapeType="1"/>
          </p:cNvCxnSpPr>
          <p:nvPr/>
        </p:nvCxnSpPr>
        <p:spPr bwMode="auto">
          <a:xfrm>
            <a:off x="4343400" y="2209800"/>
            <a:ext cx="457200" cy="1588"/>
          </a:xfrm>
          <a:prstGeom prst="straightConnector1">
            <a:avLst/>
          </a:prstGeom>
          <a:noFill/>
          <a:ln w="38100" algn="ctr">
            <a:solidFill>
              <a:srgbClr val="FF0000"/>
            </a:solidFill>
            <a:round/>
            <a:headEnd/>
            <a:tailEnd type="arrow" w="med" len="med"/>
          </a:ln>
        </p:spPr>
      </p:cxnSp>
      <p:cxnSp>
        <p:nvCxnSpPr>
          <p:cNvPr id="11272" name="Straight Arrow Connector 10"/>
          <p:cNvCxnSpPr>
            <a:cxnSpLocks noChangeShapeType="1"/>
          </p:cNvCxnSpPr>
          <p:nvPr/>
        </p:nvCxnSpPr>
        <p:spPr bwMode="auto">
          <a:xfrm rot="10800000" flipV="1">
            <a:off x="4267200" y="3200400"/>
            <a:ext cx="533400" cy="304800"/>
          </a:xfrm>
          <a:prstGeom prst="straightConnector1">
            <a:avLst/>
          </a:prstGeom>
          <a:noFill/>
          <a:ln w="38100" algn="ctr">
            <a:solidFill>
              <a:srgbClr val="FF0000"/>
            </a:solidFill>
            <a:round/>
            <a:headEnd/>
            <a:tailEnd type="arrow" w="med" len="med"/>
          </a:ln>
        </p:spPr>
      </p:cxnSp>
      <p:cxnSp>
        <p:nvCxnSpPr>
          <p:cNvPr id="11273" name="Straight Arrow Connector 11"/>
          <p:cNvCxnSpPr>
            <a:cxnSpLocks noChangeShapeType="1"/>
          </p:cNvCxnSpPr>
          <p:nvPr/>
        </p:nvCxnSpPr>
        <p:spPr bwMode="auto">
          <a:xfrm>
            <a:off x="4343400" y="4800600"/>
            <a:ext cx="457200" cy="1588"/>
          </a:xfrm>
          <a:prstGeom prst="straightConnector1">
            <a:avLst/>
          </a:prstGeom>
          <a:noFill/>
          <a:ln w="38100" algn="ctr">
            <a:solidFill>
              <a:srgbClr val="FF0000"/>
            </a:solidFill>
            <a:round/>
            <a:headEnd/>
            <a:tailEnd type="arrow" w="med" len="med"/>
          </a:ln>
        </p:spPr>
      </p:cxnSp>
      <p:cxnSp>
        <p:nvCxnSpPr>
          <p:cNvPr id="11274" name="Straight Arrow Connector 14"/>
          <p:cNvCxnSpPr>
            <a:cxnSpLocks noChangeShapeType="1"/>
          </p:cNvCxnSpPr>
          <p:nvPr/>
        </p:nvCxnSpPr>
        <p:spPr bwMode="auto">
          <a:xfrm rot="5400000">
            <a:off x="2476501" y="4686300"/>
            <a:ext cx="685800" cy="3175"/>
          </a:xfrm>
          <a:prstGeom prst="straightConnector1">
            <a:avLst/>
          </a:prstGeom>
          <a:noFill/>
          <a:ln w="38100" algn="ctr">
            <a:solidFill>
              <a:srgbClr val="0000FF"/>
            </a:solidFill>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71"/>
                                        </p:tgtEl>
                                        <p:attrNameLst>
                                          <p:attrName>style.visibility</p:attrName>
                                        </p:attrNameLst>
                                      </p:cBhvr>
                                      <p:to>
                                        <p:strVal val="visible"/>
                                      </p:to>
                                    </p:set>
                                    <p:anim calcmode="lin" valueType="num">
                                      <p:cBhvr additive="base">
                                        <p:cTn id="7" dur="500" fill="hold"/>
                                        <p:tgtEl>
                                          <p:spTgt spid="11271"/>
                                        </p:tgtEl>
                                        <p:attrNameLst>
                                          <p:attrName>ppt_x</p:attrName>
                                        </p:attrNameLst>
                                      </p:cBhvr>
                                      <p:tavLst>
                                        <p:tav tm="0">
                                          <p:val>
                                            <p:strVal val="#ppt_x"/>
                                          </p:val>
                                        </p:tav>
                                        <p:tav tm="100000">
                                          <p:val>
                                            <p:strVal val="#ppt_x"/>
                                          </p:val>
                                        </p:tav>
                                      </p:tavLst>
                                    </p:anim>
                                    <p:anim calcmode="lin" valueType="num">
                                      <p:cBhvr additive="base">
                                        <p:cTn id="8" dur="500" fill="hold"/>
                                        <p:tgtEl>
                                          <p:spTgt spid="1127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8"/>
                                        </p:tgtEl>
                                        <p:attrNameLst>
                                          <p:attrName>style.visibility</p:attrName>
                                        </p:attrNameLst>
                                      </p:cBhvr>
                                      <p:to>
                                        <p:strVal val="visible"/>
                                      </p:to>
                                    </p:set>
                                    <p:anim calcmode="lin" valueType="num">
                                      <p:cBhvr additive="base">
                                        <p:cTn id="13" dur="500" fill="hold"/>
                                        <p:tgtEl>
                                          <p:spTgt spid="11268"/>
                                        </p:tgtEl>
                                        <p:attrNameLst>
                                          <p:attrName>ppt_x</p:attrName>
                                        </p:attrNameLst>
                                      </p:cBhvr>
                                      <p:tavLst>
                                        <p:tav tm="0">
                                          <p:val>
                                            <p:strVal val="#ppt_x"/>
                                          </p:val>
                                        </p:tav>
                                        <p:tav tm="100000">
                                          <p:val>
                                            <p:strVal val="#ppt_x"/>
                                          </p:val>
                                        </p:tav>
                                      </p:tavLst>
                                    </p:anim>
                                    <p:anim calcmode="lin" valueType="num">
                                      <p:cBhvr additive="base">
                                        <p:cTn id="14"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72"/>
                                        </p:tgtEl>
                                        <p:attrNameLst>
                                          <p:attrName>style.visibility</p:attrName>
                                        </p:attrNameLst>
                                      </p:cBhvr>
                                      <p:to>
                                        <p:strVal val="visible"/>
                                      </p:to>
                                    </p:set>
                                    <p:anim calcmode="lin" valueType="num">
                                      <p:cBhvr additive="base">
                                        <p:cTn id="19" dur="500" fill="hold"/>
                                        <p:tgtEl>
                                          <p:spTgt spid="11272"/>
                                        </p:tgtEl>
                                        <p:attrNameLst>
                                          <p:attrName>ppt_x</p:attrName>
                                        </p:attrNameLst>
                                      </p:cBhvr>
                                      <p:tavLst>
                                        <p:tav tm="0">
                                          <p:val>
                                            <p:strVal val="#ppt_x"/>
                                          </p:val>
                                        </p:tav>
                                        <p:tav tm="100000">
                                          <p:val>
                                            <p:strVal val="#ppt_x"/>
                                          </p:val>
                                        </p:tav>
                                      </p:tavLst>
                                    </p:anim>
                                    <p:anim calcmode="lin" valueType="num">
                                      <p:cBhvr additive="base">
                                        <p:cTn id="20" dur="500" fill="hold"/>
                                        <p:tgtEl>
                                          <p:spTgt spid="1127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269"/>
                                        </p:tgtEl>
                                        <p:attrNameLst>
                                          <p:attrName>style.visibility</p:attrName>
                                        </p:attrNameLst>
                                      </p:cBhvr>
                                      <p:to>
                                        <p:strVal val="visible"/>
                                      </p:to>
                                    </p:set>
                                    <p:anim calcmode="lin" valueType="num">
                                      <p:cBhvr additive="base">
                                        <p:cTn id="25" dur="500" fill="hold"/>
                                        <p:tgtEl>
                                          <p:spTgt spid="11269"/>
                                        </p:tgtEl>
                                        <p:attrNameLst>
                                          <p:attrName>ppt_x</p:attrName>
                                        </p:attrNameLst>
                                      </p:cBhvr>
                                      <p:tavLst>
                                        <p:tav tm="0">
                                          <p:val>
                                            <p:strVal val="#ppt_x"/>
                                          </p:val>
                                        </p:tav>
                                        <p:tav tm="100000">
                                          <p:val>
                                            <p:strVal val="#ppt_x"/>
                                          </p:val>
                                        </p:tav>
                                      </p:tavLst>
                                    </p:anim>
                                    <p:anim calcmode="lin" valueType="num">
                                      <p:cBhvr additive="base">
                                        <p:cTn id="26" dur="500" fill="hold"/>
                                        <p:tgtEl>
                                          <p:spTgt spid="1126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274"/>
                                        </p:tgtEl>
                                        <p:attrNameLst>
                                          <p:attrName>style.visibility</p:attrName>
                                        </p:attrNameLst>
                                      </p:cBhvr>
                                      <p:to>
                                        <p:strVal val="visible"/>
                                      </p:to>
                                    </p:set>
                                    <p:anim calcmode="lin" valueType="num">
                                      <p:cBhvr additive="base">
                                        <p:cTn id="31" dur="500" fill="hold"/>
                                        <p:tgtEl>
                                          <p:spTgt spid="11274"/>
                                        </p:tgtEl>
                                        <p:attrNameLst>
                                          <p:attrName>ppt_x</p:attrName>
                                        </p:attrNameLst>
                                      </p:cBhvr>
                                      <p:tavLst>
                                        <p:tav tm="0">
                                          <p:val>
                                            <p:strVal val="#ppt_x"/>
                                          </p:val>
                                        </p:tav>
                                        <p:tav tm="100000">
                                          <p:val>
                                            <p:strVal val="#ppt_x"/>
                                          </p:val>
                                        </p:tav>
                                      </p:tavLst>
                                    </p:anim>
                                    <p:anim calcmode="lin" valueType="num">
                                      <p:cBhvr additive="base">
                                        <p:cTn id="32" dur="500" fill="hold"/>
                                        <p:tgtEl>
                                          <p:spTgt spid="1127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273"/>
                                        </p:tgtEl>
                                        <p:attrNameLst>
                                          <p:attrName>style.visibility</p:attrName>
                                        </p:attrNameLst>
                                      </p:cBhvr>
                                      <p:to>
                                        <p:strVal val="visible"/>
                                      </p:to>
                                    </p:set>
                                    <p:anim calcmode="lin" valueType="num">
                                      <p:cBhvr additive="base">
                                        <p:cTn id="37" dur="500" fill="hold"/>
                                        <p:tgtEl>
                                          <p:spTgt spid="11273"/>
                                        </p:tgtEl>
                                        <p:attrNameLst>
                                          <p:attrName>ppt_x</p:attrName>
                                        </p:attrNameLst>
                                      </p:cBhvr>
                                      <p:tavLst>
                                        <p:tav tm="0">
                                          <p:val>
                                            <p:strVal val="#ppt_x"/>
                                          </p:val>
                                        </p:tav>
                                        <p:tav tm="100000">
                                          <p:val>
                                            <p:strVal val="#ppt_x"/>
                                          </p:val>
                                        </p:tav>
                                      </p:tavLst>
                                    </p:anim>
                                    <p:anim calcmode="lin" valueType="num">
                                      <p:cBhvr additive="base">
                                        <p:cTn id="38" dur="500" fill="hold"/>
                                        <p:tgtEl>
                                          <p:spTgt spid="1127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270"/>
                                        </p:tgtEl>
                                        <p:attrNameLst>
                                          <p:attrName>style.visibility</p:attrName>
                                        </p:attrNameLst>
                                      </p:cBhvr>
                                      <p:to>
                                        <p:strVal val="visible"/>
                                      </p:to>
                                    </p:set>
                                    <p:anim calcmode="lin" valueType="num">
                                      <p:cBhvr additive="base">
                                        <p:cTn id="43" dur="500" fill="hold"/>
                                        <p:tgtEl>
                                          <p:spTgt spid="11270"/>
                                        </p:tgtEl>
                                        <p:attrNameLst>
                                          <p:attrName>ppt_x</p:attrName>
                                        </p:attrNameLst>
                                      </p:cBhvr>
                                      <p:tavLst>
                                        <p:tav tm="0">
                                          <p:val>
                                            <p:strVal val="#ppt_x"/>
                                          </p:val>
                                        </p:tav>
                                        <p:tav tm="100000">
                                          <p:val>
                                            <p:strVal val="#ppt_x"/>
                                          </p:val>
                                        </p:tav>
                                      </p:tavLst>
                                    </p:anim>
                                    <p:anim calcmode="lin" valueType="num">
                                      <p:cBhvr additive="base">
                                        <p:cTn id="44" dur="500" fill="hold"/>
                                        <p:tgtEl>
                                          <p:spTgt spid="112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7"/>
          <p:cNvPicPr>
            <a:picLocks noChangeAspect="1" noChangeArrowheads="1"/>
          </p:cNvPicPr>
          <p:nvPr/>
        </p:nvPicPr>
        <p:blipFill>
          <a:blip r:embed="rId3" cstate="print"/>
          <a:srcRect l="33125" t="34000" r="20000" b="16000"/>
          <a:stretch>
            <a:fillRect/>
          </a:stretch>
        </p:blipFill>
        <p:spPr bwMode="auto">
          <a:xfrm>
            <a:off x="0" y="762000"/>
            <a:ext cx="5943600" cy="3962400"/>
          </a:xfrm>
          <a:prstGeom prst="rect">
            <a:avLst/>
          </a:prstGeom>
          <a:noFill/>
          <a:ln w="9525">
            <a:noFill/>
            <a:miter lim="800000"/>
            <a:headEnd/>
            <a:tailEnd/>
          </a:ln>
        </p:spPr>
      </p:pic>
      <p:sp>
        <p:nvSpPr>
          <p:cNvPr id="60418" name="Rectangle 2"/>
          <p:cNvSpPr>
            <a:spLocks noGrp="1" noChangeArrowheads="1"/>
          </p:cNvSpPr>
          <p:nvPr>
            <p:ph type="title"/>
          </p:nvPr>
        </p:nvSpPr>
        <p:spPr>
          <a:xfrm>
            <a:off x="0" y="0"/>
            <a:ext cx="9144000" cy="762000"/>
          </a:xfrm>
        </p:spPr>
        <p:txBody>
          <a:bodyPr/>
          <a:lstStyle/>
          <a:p>
            <a:pPr eaLnBrk="1" hangingPunct="1">
              <a:defRPr/>
            </a:pPr>
            <a:r>
              <a:rPr lang="en-US" sz="5000" dirty="0" smtClean="0">
                <a:effectLst/>
                <a:latin typeface="Corbel" pitchFamily="34" charset="0"/>
              </a:rPr>
              <a:t>Evaluating Pending Abstracts</a:t>
            </a:r>
          </a:p>
        </p:txBody>
      </p:sp>
      <p:cxnSp>
        <p:nvCxnSpPr>
          <p:cNvPr id="12292" name="Straight Arrow Connector 4"/>
          <p:cNvCxnSpPr>
            <a:cxnSpLocks noChangeShapeType="1"/>
          </p:cNvCxnSpPr>
          <p:nvPr/>
        </p:nvCxnSpPr>
        <p:spPr bwMode="auto">
          <a:xfrm rot="16200000" flipV="1">
            <a:off x="1371600" y="1447800"/>
            <a:ext cx="609600" cy="609600"/>
          </a:xfrm>
          <a:prstGeom prst="straightConnector1">
            <a:avLst/>
          </a:prstGeom>
          <a:noFill/>
          <a:ln w="38100" algn="ctr">
            <a:solidFill>
              <a:srgbClr val="0000FF"/>
            </a:solidFill>
            <a:round/>
            <a:headEnd/>
            <a:tailEnd type="arrow" w="med" len="med"/>
          </a:ln>
        </p:spPr>
      </p:cxnSp>
      <p:pic>
        <p:nvPicPr>
          <p:cNvPr id="12293" name="Picture 2"/>
          <p:cNvPicPr>
            <a:picLocks noChangeAspect="1" noChangeArrowheads="1"/>
          </p:cNvPicPr>
          <p:nvPr/>
        </p:nvPicPr>
        <p:blipFill>
          <a:blip r:embed="rId4" cstate="print"/>
          <a:srcRect l="31250" t="27000" r="21249" b="11000"/>
          <a:stretch>
            <a:fillRect/>
          </a:stretch>
        </p:blipFill>
        <p:spPr bwMode="auto">
          <a:xfrm>
            <a:off x="4114800" y="1600200"/>
            <a:ext cx="5791200" cy="4724400"/>
          </a:xfrm>
          <a:prstGeom prst="rect">
            <a:avLst/>
          </a:prstGeom>
          <a:noFill/>
          <a:ln w="9525">
            <a:noFill/>
            <a:miter lim="800000"/>
            <a:headEnd/>
            <a:tailEnd/>
          </a:ln>
        </p:spPr>
      </p:pic>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5630" r="96786" b="89916"/>
          <a:stretch/>
        </p:blipFill>
        <p:spPr bwMode="auto">
          <a:xfrm>
            <a:off x="2157350" y="5647822"/>
            <a:ext cx="986641" cy="854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002971" y="5105400"/>
            <a:ext cx="1295400" cy="646331"/>
          </a:xfrm>
          <a:prstGeom prst="rect">
            <a:avLst/>
          </a:prstGeom>
          <a:noFill/>
        </p:spPr>
        <p:txBody>
          <a:bodyPr wrap="square" rtlCol="0">
            <a:spAutoFit/>
          </a:bodyPr>
          <a:lstStyle/>
          <a:p>
            <a:pPr algn="ctr"/>
            <a:r>
              <a:rPr lang="en-US" sz="1200" dirty="0" smtClean="0">
                <a:solidFill>
                  <a:srgbClr val="FF0000"/>
                </a:solidFill>
              </a:rPr>
              <a:t>Automatic notification sent via email</a:t>
            </a:r>
            <a:endParaRPr lang="en-US" sz="1200"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1143000"/>
          </a:xfrm>
        </p:spPr>
        <p:txBody>
          <a:bodyPr/>
          <a:lstStyle/>
          <a:p>
            <a:pPr>
              <a:defRPr/>
            </a:pPr>
            <a:r>
              <a:rPr lang="en-US" sz="4000" dirty="0" smtClean="0">
                <a:effectLst/>
                <a:latin typeface="Corbel" pitchFamily="34" charset="0"/>
              </a:rPr>
              <a:t>Author Only View </a:t>
            </a:r>
            <a:r>
              <a:rPr lang="en-US" sz="4000" dirty="0">
                <a:effectLst/>
                <a:latin typeface="Corbel" pitchFamily="34" charset="0"/>
              </a:rPr>
              <a:t/>
            </a:r>
            <a:br>
              <a:rPr lang="en-US" sz="4000" dirty="0">
                <a:effectLst/>
                <a:latin typeface="Corbel" pitchFamily="34" charset="0"/>
              </a:rPr>
            </a:br>
            <a:r>
              <a:rPr lang="en-US" sz="4000" dirty="0" smtClean="0">
                <a:effectLst/>
                <a:latin typeface="Corbel" pitchFamily="34" charset="0"/>
              </a:rPr>
              <a:t>Uploading Review Ready Manuscripts</a:t>
            </a:r>
            <a:endParaRPr lang="en-US" sz="4000" dirty="0">
              <a:effectLst/>
              <a:latin typeface="Corbel" pitchFamily="34" charset="0"/>
            </a:endParaRPr>
          </a:p>
        </p:txBody>
      </p:sp>
      <p:pic>
        <p:nvPicPr>
          <p:cNvPr id="13315" name="Picture 2"/>
          <p:cNvPicPr>
            <a:picLocks noChangeAspect="1" noChangeArrowheads="1"/>
          </p:cNvPicPr>
          <p:nvPr/>
        </p:nvPicPr>
        <p:blipFill rotWithShape="1">
          <a:blip r:embed="rId3" cstate="print"/>
          <a:srcRect l="31810" t="22629" r="18407" b="12975"/>
          <a:stretch/>
        </p:blipFill>
        <p:spPr bwMode="auto">
          <a:xfrm>
            <a:off x="1447800" y="1219200"/>
            <a:ext cx="693374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76200"/>
            <a:ext cx="9144000" cy="685800"/>
          </a:xfrm>
        </p:spPr>
        <p:txBody>
          <a:bodyPr/>
          <a:lstStyle/>
          <a:p>
            <a:pPr eaLnBrk="1" hangingPunct="1">
              <a:defRPr/>
            </a:pPr>
            <a:r>
              <a:rPr lang="en-US" sz="6000" dirty="0" smtClean="0">
                <a:effectLst/>
                <a:latin typeface="Corbel" pitchFamily="34" charset="0"/>
              </a:rPr>
              <a:t>Viewing the Manuscript</a:t>
            </a:r>
          </a:p>
        </p:txBody>
      </p:sp>
      <p:pic>
        <p:nvPicPr>
          <p:cNvPr id="14339" name="Picture 6"/>
          <p:cNvPicPr>
            <a:picLocks noChangeArrowheads="1"/>
          </p:cNvPicPr>
          <p:nvPr/>
        </p:nvPicPr>
        <p:blipFill>
          <a:blip r:embed="rId3" cstate="print"/>
          <a:srcRect l="10970" t="17752" r="6282" b="7251"/>
          <a:stretch>
            <a:fillRect/>
          </a:stretch>
        </p:blipFill>
        <p:spPr bwMode="auto">
          <a:xfrm>
            <a:off x="384175" y="914400"/>
            <a:ext cx="8302625" cy="5486400"/>
          </a:xfrm>
          <a:prstGeom prst="rect">
            <a:avLst/>
          </a:prstGeom>
          <a:noFill/>
          <a:ln w="9525">
            <a:solidFill>
              <a:srgbClr val="000000"/>
            </a:solidFill>
            <a:miter lim="800000"/>
            <a:headEnd/>
            <a:tailEnd/>
          </a:ln>
        </p:spPr>
      </p:pic>
      <p:sp>
        <p:nvSpPr>
          <p:cNvPr id="14340" name="Line 7"/>
          <p:cNvSpPr>
            <a:spLocks noChangeShapeType="1"/>
          </p:cNvSpPr>
          <p:nvPr/>
        </p:nvSpPr>
        <p:spPr bwMode="auto">
          <a:xfrm flipH="1" flipV="1">
            <a:off x="2971800" y="2743200"/>
            <a:ext cx="0" cy="1066800"/>
          </a:xfrm>
          <a:prstGeom prst="line">
            <a:avLst/>
          </a:prstGeom>
          <a:noFill/>
          <a:ln w="98425">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152400"/>
            <a:ext cx="9144000" cy="563562"/>
          </a:xfrm>
        </p:spPr>
        <p:txBody>
          <a:bodyPr/>
          <a:lstStyle/>
          <a:p>
            <a:pPr eaLnBrk="1" hangingPunct="1">
              <a:defRPr/>
            </a:pPr>
            <a:r>
              <a:rPr lang="en-US" sz="6000" dirty="0" smtClean="0">
                <a:effectLst/>
                <a:latin typeface="Corbel" pitchFamily="34" charset="0"/>
              </a:rPr>
              <a:t>Assigning Reviewers</a:t>
            </a:r>
          </a:p>
        </p:txBody>
      </p:sp>
      <p:cxnSp>
        <p:nvCxnSpPr>
          <p:cNvPr id="15364" name="Straight Arrow Connector 5"/>
          <p:cNvCxnSpPr>
            <a:cxnSpLocks noChangeShapeType="1"/>
          </p:cNvCxnSpPr>
          <p:nvPr/>
        </p:nvCxnSpPr>
        <p:spPr bwMode="auto">
          <a:xfrm flipV="1">
            <a:off x="0" y="2964873"/>
            <a:ext cx="1600200" cy="914400"/>
          </a:xfrm>
          <a:prstGeom prst="straightConnector1">
            <a:avLst/>
          </a:prstGeom>
          <a:noFill/>
          <a:ln w="25400" algn="ctr">
            <a:solidFill>
              <a:srgbClr val="FF0000"/>
            </a:solidFill>
            <a:round/>
            <a:headEnd/>
            <a:tailEnd type="arrow" w="med" len="med"/>
          </a:ln>
        </p:spPr>
      </p:cxnSp>
      <p:cxnSp>
        <p:nvCxnSpPr>
          <p:cNvPr id="15365" name="Straight Arrow Connector 6"/>
          <p:cNvCxnSpPr>
            <a:cxnSpLocks noChangeShapeType="1"/>
          </p:cNvCxnSpPr>
          <p:nvPr/>
        </p:nvCxnSpPr>
        <p:spPr bwMode="auto">
          <a:xfrm>
            <a:off x="0" y="3879273"/>
            <a:ext cx="2209800" cy="304800"/>
          </a:xfrm>
          <a:prstGeom prst="straightConnector1">
            <a:avLst/>
          </a:prstGeom>
          <a:noFill/>
          <a:ln w="25400" algn="ctr">
            <a:solidFill>
              <a:srgbClr val="FF0000"/>
            </a:solidFill>
            <a:round/>
            <a:headEnd/>
            <a:tailEnd type="arrow" w="med" len="med"/>
          </a:ln>
        </p:spPr>
      </p:cxnSp>
      <p:cxnSp>
        <p:nvCxnSpPr>
          <p:cNvPr id="15366" name="Straight Arrow Connector 9"/>
          <p:cNvCxnSpPr>
            <a:cxnSpLocks noChangeShapeType="1"/>
          </p:cNvCxnSpPr>
          <p:nvPr/>
        </p:nvCxnSpPr>
        <p:spPr bwMode="auto">
          <a:xfrm>
            <a:off x="0" y="3879273"/>
            <a:ext cx="1600200" cy="1371600"/>
          </a:xfrm>
          <a:prstGeom prst="straightConnector1">
            <a:avLst/>
          </a:prstGeom>
          <a:noFill/>
          <a:ln w="25400" algn="ctr">
            <a:solidFill>
              <a:srgbClr val="FF0000"/>
            </a:solidFill>
            <a:round/>
            <a:headEnd/>
            <a:tailEnd type="arrow" w="med" len="med"/>
          </a:ln>
        </p:spPr>
      </p:cxnSp>
      <p:sp>
        <p:nvSpPr>
          <p:cNvPr id="15367" name="Left Brace 12"/>
          <p:cNvSpPr>
            <a:spLocks/>
          </p:cNvSpPr>
          <p:nvPr/>
        </p:nvSpPr>
        <p:spPr bwMode="auto">
          <a:xfrm>
            <a:off x="1676400" y="1974273"/>
            <a:ext cx="533400" cy="1905000"/>
          </a:xfrm>
          <a:prstGeom prst="leftBrace">
            <a:avLst>
              <a:gd name="adj1" fmla="val 8333"/>
              <a:gd name="adj2" fmla="val 50000"/>
            </a:avLst>
          </a:prstGeom>
          <a:noFill/>
          <a:ln w="28575" algn="ctr">
            <a:solidFill>
              <a:srgbClr val="0000FF"/>
            </a:solidFill>
            <a:round/>
            <a:headEnd/>
            <a:tailEnd/>
          </a:ln>
        </p:spPr>
        <p:txBody>
          <a:bodyPr/>
          <a:lstStyle/>
          <a:p>
            <a:endParaRPr lang="en-US"/>
          </a:p>
        </p:txBody>
      </p:sp>
      <p:sp>
        <p:nvSpPr>
          <p:cNvPr id="15368" name="Left Brace 15"/>
          <p:cNvSpPr>
            <a:spLocks/>
          </p:cNvSpPr>
          <p:nvPr/>
        </p:nvSpPr>
        <p:spPr bwMode="auto">
          <a:xfrm>
            <a:off x="1676400" y="4336473"/>
            <a:ext cx="609600" cy="1828800"/>
          </a:xfrm>
          <a:prstGeom prst="leftBrace">
            <a:avLst>
              <a:gd name="adj1" fmla="val 8333"/>
              <a:gd name="adj2" fmla="val 50000"/>
            </a:avLst>
          </a:prstGeom>
          <a:noFill/>
          <a:ln w="28575" algn="ctr">
            <a:solidFill>
              <a:srgbClr val="0000FF"/>
            </a:solidFill>
            <a:round/>
            <a:headEnd/>
            <a:tailEnd/>
          </a:ln>
        </p:spPr>
        <p:txBody>
          <a:bodyPr/>
          <a:lstStyle/>
          <a:p>
            <a:endParaRPr lang="en-US"/>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722" t="21334" r="24243" b="15636"/>
          <a:stretch/>
        </p:blipFill>
        <p:spPr bwMode="auto">
          <a:xfrm>
            <a:off x="2209800" y="914400"/>
            <a:ext cx="5628409" cy="5403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bwMode="auto">
          <a:xfrm>
            <a:off x="6019800" y="1676400"/>
            <a:ext cx="2209800" cy="1151906"/>
          </a:xfrm>
          <a:prstGeom prst="roundRect">
            <a:avLst/>
          </a:prstGeom>
          <a:solidFill>
            <a:srgbClr val="0788C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Do not search using only email as your criteria</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Garamond"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5000" dirty="0" smtClean="0">
                <a:effectLst/>
                <a:latin typeface="Corbel" pitchFamily="34" charset="0"/>
              </a:rPr>
              <a:t>Reviewers not in SAE database</a:t>
            </a:r>
            <a:endParaRPr lang="en-US" sz="5000" dirty="0">
              <a:effectLst/>
              <a:latin typeface="Corbel" pitchFamily="34"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286" t="36572" r="23117" b="32986"/>
          <a:stretch/>
        </p:blipFill>
        <p:spPr bwMode="auto">
          <a:xfrm>
            <a:off x="480951" y="1524000"/>
            <a:ext cx="8189028"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ine 7"/>
          <p:cNvSpPr>
            <a:spLocks noChangeShapeType="1"/>
          </p:cNvSpPr>
          <p:nvPr/>
        </p:nvSpPr>
        <p:spPr bwMode="auto">
          <a:xfrm flipH="1" flipV="1">
            <a:off x="2667000" y="3124200"/>
            <a:ext cx="0" cy="2438400"/>
          </a:xfrm>
          <a:prstGeom prst="line">
            <a:avLst/>
          </a:prstGeom>
          <a:noFill/>
          <a:ln w="98425">
            <a:solidFill>
              <a:srgbClr val="FF0000"/>
            </a:solidFill>
            <a:round/>
            <a:headEnd/>
            <a:tailEnd type="triangle" w="med" len="med"/>
          </a:ln>
        </p:spPr>
        <p:txBody>
          <a:bodyPr/>
          <a:lstStyle/>
          <a:p>
            <a:endParaRPr lang="en-US"/>
          </a:p>
        </p:txBody>
      </p:sp>
      <p:sp>
        <p:nvSpPr>
          <p:cNvPr id="3" name="TextBox 2"/>
          <p:cNvSpPr txBox="1"/>
          <p:nvPr/>
        </p:nvSpPr>
        <p:spPr>
          <a:xfrm>
            <a:off x="1679865" y="5553670"/>
            <a:ext cx="2895600" cy="923330"/>
          </a:xfrm>
          <a:prstGeom prst="rect">
            <a:avLst/>
          </a:prstGeom>
          <a:noFill/>
          <a:ln>
            <a:solidFill>
              <a:srgbClr val="000000"/>
            </a:solidFill>
          </a:ln>
        </p:spPr>
        <p:txBody>
          <a:bodyPr wrap="square" rtlCol="0">
            <a:spAutoFit/>
          </a:bodyPr>
          <a:lstStyle/>
          <a:p>
            <a:r>
              <a:rPr lang="en-US" dirty="0" smtClean="0">
                <a:solidFill>
                  <a:srgbClr val="000000"/>
                </a:solidFill>
              </a:rPr>
              <a:t>This will ask the reviewer to create a new login on the SAE website.</a:t>
            </a:r>
            <a:endParaRPr lang="en-US" dirty="0">
              <a:solidFill>
                <a:srgbClr val="000000"/>
              </a:solidFill>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4632" t="45212" r="23117" b="25282"/>
          <a:stretch/>
        </p:blipFill>
        <p:spPr bwMode="auto">
          <a:xfrm>
            <a:off x="1280556" y="3420852"/>
            <a:ext cx="7863444" cy="343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277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pPr>
              <a:defRPr/>
            </a:pPr>
            <a:r>
              <a:rPr lang="en-US" sz="6000" dirty="0" smtClean="0">
                <a:effectLst/>
                <a:latin typeface="Corbel" pitchFamily="34" charset="0"/>
              </a:rPr>
              <a:t>Preferred Reviewers</a:t>
            </a:r>
            <a:endParaRPr lang="en-US" sz="6000" dirty="0">
              <a:effectLst/>
              <a:latin typeface="Corbel" pitchFamily="34" charset="0"/>
            </a:endParaRPr>
          </a:p>
        </p:txBody>
      </p:sp>
      <p:pic>
        <p:nvPicPr>
          <p:cNvPr id="16387" name="Picture 2"/>
          <p:cNvPicPr>
            <a:picLocks noChangeArrowheads="1"/>
          </p:cNvPicPr>
          <p:nvPr/>
        </p:nvPicPr>
        <p:blipFill>
          <a:blip r:embed="rId3" cstate="print"/>
          <a:srcRect l="11719" t="19792" r="13281" b="6250"/>
          <a:stretch>
            <a:fillRect/>
          </a:stretch>
        </p:blipFill>
        <p:spPr bwMode="auto">
          <a:xfrm>
            <a:off x="533400" y="914400"/>
            <a:ext cx="8153400" cy="4953000"/>
          </a:xfrm>
          <a:prstGeom prst="rect">
            <a:avLst/>
          </a:prstGeom>
          <a:noFill/>
          <a:ln w="9525">
            <a:solidFill>
              <a:srgbClr val="000000"/>
            </a:solidFill>
            <a:miter lim="800000"/>
            <a:headEnd/>
            <a:tailEnd/>
          </a:ln>
        </p:spPr>
      </p:pic>
      <p:cxnSp>
        <p:nvCxnSpPr>
          <p:cNvPr id="16388" name="Straight Arrow Connector 4"/>
          <p:cNvCxnSpPr>
            <a:cxnSpLocks noChangeShapeType="1"/>
          </p:cNvCxnSpPr>
          <p:nvPr/>
        </p:nvCxnSpPr>
        <p:spPr bwMode="auto">
          <a:xfrm flipV="1">
            <a:off x="1295400" y="1905000"/>
            <a:ext cx="1752600" cy="914400"/>
          </a:xfrm>
          <a:prstGeom prst="straightConnector1">
            <a:avLst/>
          </a:prstGeom>
          <a:noFill/>
          <a:ln w="9525" algn="ctr">
            <a:solidFill>
              <a:srgbClr val="FF0000"/>
            </a:solidFill>
            <a:round/>
            <a:headEnd/>
            <a:tailEnd type="arrow" w="med" len="med"/>
          </a:ln>
        </p:spPr>
      </p:cxnSp>
      <p:cxnSp>
        <p:nvCxnSpPr>
          <p:cNvPr id="16389" name="Straight Arrow Connector 5"/>
          <p:cNvCxnSpPr>
            <a:cxnSpLocks noChangeShapeType="1"/>
          </p:cNvCxnSpPr>
          <p:nvPr/>
        </p:nvCxnSpPr>
        <p:spPr bwMode="auto">
          <a:xfrm flipV="1">
            <a:off x="1295400" y="2667000"/>
            <a:ext cx="1752600" cy="152400"/>
          </a:xfrm>
          <a:prstGeom prst="straightConnector1">
            <a:avLst/>
          </a:prstGeom>
          <a:noFill/>
          <a:ln w="9525" algn="ctr">
            <a:solidFill>
              <a:srgbClr val="FF0000"/>
            </a:solidFill>
            <a:round/>
            <a:headEnd/>
            <a:tailEnd type="arrow" w="med" len="med"/>
          </a:ln>
        </p:spPr>
      </p:cxnSp>
      <p:cxnSp>
        <p:nvCxnSpPr>
          <p:cNvPr id="16390" name="Straight Arrow Connector 6"/>
          <p:cNvCxnSpPr>
            <a:cxnSpLocks noChangeShapeType="1"/>
          </p:cNvCxnSpPr>
          <p:nvPr/>
        </p:nvCxnSpPr>
        <p:spPr bwMode="auto">
          <a:xfrm>
            <a:off x="1295400" y="2819400"/>
            <a:ext cx="1752600" cy="457200"/>
          </a:xfrm>
          <a:prstGeom prst="straightConnector1">
            <a:avLst/>
          </a:prstGeom>
          <a:noFill/>
          <a:ln w="9525" algn="ctr">
            <a:solidFill>
              <a:srgbClr val="FF0000"/>
            </a:solidFill>
            <a:round/>
            <a:headEnd/>
            <a:tailEnd type="arrow" w="med" len="med"/>
          </a:ln>
        </p:spPr>
      </p:cxnSp>
      <p:cxnSp>
        <p:nvCxnSpPr>
          <p:cNvPr id="16391" name="Straight Arrow Connector 7"/>
          <p:cNvCxnSpPr>
            <a:cxnSpLocks noChangeShapeType="1"/>
          </p:cNvCxnSpPr>
          <p:nvPr/>
        </p:nvCxnSpPr>
        <p:spPr bwMode="auto">
          <a:xfrm>
            <a:off x="1295400" y="2819400"/>
            <a:ext cx="1752600" cy="1143000"/>
          </a:xfrm>
          <a:prstGeom prst="straightConnector1">
            <a:avLst/>
          </a:prstGeom>
          <a:noFill/>
          <a:ln w="9525" algn="ctr">
            <a:solidFill>
              <a:srgbClr val="FF0000"/>
            </a:solidFill>
            <a:round/>
            <a:headEnd/>
            <a:tailEnd type="arrow" w="med" len="med"/>
          </a:ln>
        </p:spPr>
      </p:cxnSp>
      <p:cxnSp>
        <p:nvCxnSpPr>
          <p:cNvPr id="16392" name="Straight Arrow Connector 8"/>
          <p:cNvCxnSpPr>
            <a:cxnSpLocks noChangeShapeType="1"/>
          </p:cNvCxnSpPr>
          <p:nvPr/>
        </p:nvCxnSpPr>
        <p:spPr bwMode="auto">
          <a:xfrm rot="16200000" flipH="1">
            <a:off x="1257300" y="2857500"/>
            <a:ext cx="1828800" cy="1752600"/>
          </a:xfrm>
          <a:prstGeom prst="straightConnector1">
            <a:avLst/>
          </a:prstGeom>
          <a:noFill/>
          <a:ln w="9525" algn="ctr">
            <a:solidFill>
              <a:srgbClr val="FF0000"/>
            </a:solidFill>
            <a:round/>
            <a:headEnd/>
            <a:tailEnd type="arrow" w="med" len="med"/>
          </a:ln>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p>
            <a:pPr>
              <a:defRPr/>
            </a:pPr>
            <a:r>
              <a:rPr lang="en-US" sz="4500" dirty="0" smtClean="0">
                <a:effectLst/>
                <a:latin typeface="Corbel" pitchFamily="34" charset="0"/>
              </a:rPr>
              <a:t>Selecting Reviewers at Paper Level</a:t>
            </a:r>
            <a:endParaRPr lang="en-US" sz="4500" dirty="0">
              <a:effectLst/>
              <a:latin typeface="Corbel" pitchFamily="34" charset="0"/>
            </a:endParaRPr>
          </a:p>
        </p:txBody>
      </p:sp>
      <p:pic>
        <p:nvPicPr>
          <p:cNvPr id="17411" name="Picture 2"/>
          <p:cNvPicPr>
            <a:picLocks noChangeArrowheads="1"/>
          </p:cNvPicPr>
          <p:nvPr/>
        </p:nvPicPr>
        <p:blipFill>
          <a:blip r:embed="rId3" cstate="print"/>
          <a:srcRect l="11719" t="19792" r="13281" b="6250"/>
          <a:stretch>
            <a:fillRect/>
          </a:stretch>
        </p:blipFill>
        <p:spPr bwMode="auto">
          <a:xfrm>
            <a:off x="533400" y="914400"/>
            <a:ext cx="8153400" cy="4953000"/>
          </a:xfrm>
          <a:prstGeom prst="rect">
            <a:avLst/>
          </a:prstGeom>
          <a:noFill/>
          <a:ln w="9525">
            <a:solidFill>
              <a:srgbClr val="000000"/>
            </a:solidFill>
            <a:miter lim="800000"/>
            <a:headEnd/>
            <a:tailEnd/>
          </a:ln>
        </p:spPr>
      </p:pic>
      <p:cxnSp>
        <p:nvCxnSpPr>
          <p:cNvPr id="17412" name="Straight Arrow Connector 10"/>
          <p:cNvCxnSpPr>
            <a:cxnSpLocks noChangeShapeType="1"/>
          </p:cNvCxnSpPr>
          <p:nvPr/>
        </p:nvCxnSpPr>
        <p:spPr bwMode="auto">
          <a:xfrm rot="5400000" flipH="1" flipV="1">
            <a:off x="2324894" y="5066506"/>
            <a:ext cx="685800" cy="1588"/>
          </a:xfrm>
          <a:prstGeom prst="straightConnector1">
            <a:avLst/>
          </a:prstGeom>
          <a:noFill/>
          <a:ln w="38100" algn="ctr">
            <a:solidFill>
              <a:srgbClr val="FF0000"/>
            </a:solidFill>
            <a:round/>
            <a:headEnd/>
            <a:tailEnd type="arrow" w="med" len="med"/>
          </a:ln>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1066800"/>
          </a:xfrm>
        </p:spPr>
        <p:txBody>
          <a:bodyPr/>
          <a:lstStyle/>
          <a:p>
            <a:r>
              <a:rPr lang="en-US" sz="2000" dirty="0" smtClean="0">
                <a:latin typeface="Arial" charset="0"/>
              </a:rPr>
              <a:t/>
            </a:r>
            <a:br>
              <a:rPr lang="en-US" sz="2000" dirty="0" smtClean="0">
                <a:latin typeface="Arial" charset="0"/>
              </a:rPr>
            </a:br>
            <a:r>
              <a:rPr lang="en-US" sz="2000" dirty="0">
                <a:latin typeface="Arial" charset="0"/>
              </a:rPr>
              <a:t/>
            </a:r>
            <a:br>
              <a:rPr lang="en-US" sz="2000" dirty="0">
                <a:latin typeface="Arial" charset="0"/>
              </a:rPr>
            </a:br>
            <a:r>
              <a:rPr lang="en-US" sz="2000" dirty="0" smtClean="0">
                <a:latin typeface="Arial" charset="0"/>
              </a:rPr>
              <a:t/>
            </a:r>
            <a:br>
              <a:rPr lang="en-US" sz="2000" dirty="0" smtClean="0">
                <a:latin typeface="Arial" charset="0"/>
              </a:rPr>
            </a:br>
            <a:r>
              <a:rPr lang="en-US" sz="2400" dirty="0" smtClean="0">
                <a:latin typeface="Arial" charset="0"/>
              </a:rPr>
              <a:t>Training </a:t>
            </a:r>
            <a:r>
              <a:rPr lang="en-US" sz="2400" dirty="0">
                <a:latin typeface="Arial" charset="0"/>
              </a:rPr>
              <a:t>for Technical Session Organizers</a:t>
            </a:r>
            <a:br>
              <a:rPr lang="en-US" sz="2400" dirty="0">
                <a:latin typeface="Arial" charset="0"/>
              </a:rPr>
            </a:br>
            <a:r>
              <a:rPr lang="en-US" sz="2400" dirty="0">
                <a:latin typeface="Arial" charset="0"/>
              </a:rPr>
              <a:t>Table of Contents</a:t>
            </a:r>
            <a:br>
              <a:rPr lang="en-US" sz="2400" dirty="0">
                <a:latin typeface="Arial" charset="0"/>
              </a:rPr>
            </a:br>
            <a:r>
              <a:rPr lang="en-US" dirty="0">
                <a:latin typeface="Arial" charset="0"/>
              </a:rPr>
              <a:t/>
            </a:r>
            <a:br>
              <a:rPr lang="en-US" dirty="0">
                <a:latin typeface="Arial" charset="0"/>
              </a:rPr>
            </a:br>
            <a:endParaRPr lang="en-US" dirty="0"/>
          </a:p>
        </p:txBody>
      </p:sp>
      <p:sp>
        <p:nvSpPr>
          <p:cNvPr id="3" name="Subtitle 2"/>
          <p:cNvSpPr>
            <a:spLocks noGrp="1"/>
          </p:cNvSpPr>
          <p:nvPr>
            <p:ph type="subTitle" idx="1"/>
          </p:nvPr>
        </p:nvSpPr>
        <p:spPr>
          <a:xfrm>
            <a:off x="1371600" y="1600200"/>
            <a:ext cx="6400800" cy="4343400"/>
          </a:xfrm>
        </p:spPr>
        <p:txBody>
          <a:bodyPr/>
          <a:lstStyle/>
          <a:p>
            <a:pPr marL="342900" indent="-342900" algn="l">
              <a:buClr>
                <a:srgbClr val="000000"/>
              </a:buClr>
              <a:buFont typeface="+mj-lt"/>
              <a:buAutoNum type="arabicPeriod"/>
            </a:pPr>
            <a:r>
              <a:rPr lang="en-US" sz="2400" dirty="0">
                <a:latin typeface="Arial" pitchFamily="34" charset="0"/>
                <a:cs typeface="Arial" pitchFamily="34" charset="0"/>
              </a:rPr>
              <a:t>Understanding the Paper Development Process</a:t>
            </a:r>
          </a:p>
          <a:p>
            <a:pPr marL="342900" indent="-342900" algn="l">
              <a:buClr>
                <a:srgbClr val="000000"/>
              </a:buClr>
              <a:buFont typeface="+mj-lt"/>
              <a:buAutoNum type="arabicPeriod"/>
            </a:pPr>
            <a:r>
              <a:rPr lang="en-US" sz="2400" dirty="0" smtClean="0">
                <a:solidFill>
                  <a:srgbClr val="0066FF"/>
                </a:solidFill>
                <a:latin typeface="Arial" pitchFamily="34" charset="0"/>
                <a:cs typeface="Arial" pitchFamily="34" charset="0"/>
                <a:hlinkClick r:id="rId2" action="ppaction://hlinksldjump"/>
              </a:rPr>
              <a:t>Evaluating Abstracts</a:t>
            </a:r>
            <a:endParaRPr lang="en-US" sz="2400" dirty="0">
              <a:solidFill>
                <a:srgbClr val="0066FF"/>
              </a:solidFill>
              <a:latin typeface="Arial" pitchFamily="34" charset="0"/>
              <a:cs typeface="Arial" pitchFamily="34" charset="0"/>
            </a:endParaRPr>
          </a:p>
          <a:p>
            <a:pPr marL="342900" indent="-342900" algn="l">
              <a:buClr>
                <a:srgbClr val="000000"/>
              </a:buClr>
              <a:buFont typeface="+mj-lt"/>
              <a:buAutoNum type="arabicPeriod"/>
            </a:pPr>
            <a:r>
              <a:rPr lang="en-US" sz="2400" dirty="0" smtClean="0">
                <a:latin typeface="Arial" pitchFamily="34" charset="0"/>
                <a:cs typeface="Arial" pitchFamily="34" charset="0"/>
              </a:rPr>
              <a:t>Moderating the </a:t>
            </a:r>
            <a:r>
              <a:rPr lang="en-US" sz="2400" dirty="0" smtClean="0">
                <a:latin typeface="Arial" pitchFamily="34" charset="0"/>
                <a:cs typeface="Arial" pitchFamily="34" charset="0"/>
                <a:hlinkClick r:id="rId3" action="ppaction://hlinksldjump"/>
              </a:rPr>
              <a:t>Review</a:t>
            </a:r>
            <a:endParaRPr lang="en-US" sz="2400" dirty="0">
              <a:latin typeface="Arial" pitchFamily="34" charset="0"/>
              <a:cs typeface="Arial" pitchFamily="34" charset="0"/>
            </a:endParaRPr>
          </a:p>
          <a:p>
            <a:pPr marL="342900" indent="-342900" algn="l">
              <a:buClr>
                <a:srgbClr val="000000"/>
              </a:buClr>
              <a:buFont typeface="+mj-lt"/>
              <a:buAutoNum type="arabicPeriod"/>
            </a:pPr>
            <a:r>
              <a:rPr lang="en-US" sz="2400" dirty="0" smtClean="0">
                <a:latin typeface="Arial" pitchFamily="34" charset="0"/>
                <a:cs typeface="Arial" pitchFamily="34" charset="0"/>
                <a:hlinkClick r:id="rId4" action="ppaction://hlinksldjump"/>
              </a:rPr>
              <a:t>Approving the Paper for Publication</a:t>
            </a:r>
            <a:endParaRPr lang="en-US" sz="2400" dirty="0">
              <a:latin typeface="Arial" pitchFamily="34" charset="0"/>
              <a:cs typeface="Arial" pitchFamily="34" charset="0"/>
            </a:endParaRPr>
          </a:p>
          <a:p>
            <a:pPr marL="342900" indent="-342900" algn="l">
              <a:buClr>
                <a:srgbClr val="000000"/>
              </a:buClr>
              <a:buFont typeface="+mj-lt"/>
              <a:buAutoNum type="arabicPeriod"/>
            </a:pPr>
            <a:r>
              <a:rPr lang="en-US" sz="2400" dirty="0" smtClean="0">
                <a:latin typeface="Arial" pitchFamily="34" charset="0"/>
                <a:cs typeface="Arial" pitchFamily="34" charset="0"/>
                <a:hlinkClick r:id="rId5" action="ppaction://hlinksldjump"/>
              </a:rPr>
              <a:t>Assigning Presentation Times</a:t>
            </a:r>
            <a:endParaRPr lang="en-US" sz="2400" dirty="0">
              <a:latin typeface="Arial" pitchFamily="34" charset="0"/>
              <a:cs typeface="Arial" pitchFamily="34" charset="0"/>
            </a:endParaRPr>
          </a:p>
          <a:p>
            <a:pPr marL="342900" indent="-342900" algn="l">
              <a:buClr>
                <a:srgbClr val="000000"/>
              </a:buClr>
              <a:buFont typeface="+mj-lt"/>
              <a:buAutoNum type="arabicPeriod"/>
            </a:pPr>
            <a:r>
              <a:rPr lang="en-US" sz="2400" dirty="0" smtClean="0">
                <a:latin typeface="Arial" pitchFamily="34" charset="0"/>
                <a:cs typeface="Arial" pitchFamily="34" charset="0"/>
                <a:hlinkClick r:id="rId6" action="ppaction://hlinksldjump"/>
              </a:rPr>
              <a:t>Reviewing Presentations</a:t>
            </a:r>
            <a:endParaRPr lang="en-US" sz="2400" dirty="0" smtClean="0">
              <a:latin typeface="Arial" pitchFamily="34" charset="0"/>
              <a:cs typeface="Arial" pitchFamily="34" charset="0"/>
            </a:endParaRPr>
          </a:p>
          <a:p>
            <a:pPr marL="342900" indent="-342900" algn="l">
              <a:buClr>
                <a:srgbClr val="000000"/>
              </a:buClr>
              <a:buFont typeface="+mj-lt"/>
              <a:buAutoNum type="arabicPeriod"/>
            </a:pPr>
            <a:r>
              <a:rPr lang="en-US" sz="2400" dirty="0" smtClean="0">
                <a:latin typeface="Arial" pitchFamily="34" charset="0"/>
                <a:cs typeface="Arial" pitchFamily="34" charset="0"/>
                <a:hlinkClick r:id="rId7" action="ppaction://hlinksldjump"/>
              </a:rPr>
              <a:t>Preparing for On-Site</a:t>
            </a:r>
            <a:endParaRPr lang="en-US" sz="2400" dirty="0">
              <a:latin typeface="Arial" pitchFamily="34" charset="0"/>
              <a:cs typeface="Arial" pitchFamily="34" charset="0"/>
            </a:endParaRPr>
          </a:p>
          <a:p>
            <a:pPr algn="l"/>
            <a:endParaRPr lang="en-US" sz="1800" dirty="0">
              <a:latin typeface="Arial" pitchFamily="34" charset="0"/>
              <a:cs typeface="Arial" pitchFamily="34" charset="0"/>
            </a:endParaRPr>
          </a:p>
        </p:txBody>
      </p:sp>
    </p:spTree>
    <p:extLst>
      <p:ext uri="{BB962C8B-B14F-4D97-AF65-F5344CB8AC3E}">
        <p14:creationId xmlns:p14="http://schemas.microsoft.com/office/powerpoint/2010/main" val="10061593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rrowheads="1"/>
          </p:cNvPicPr>
          <p:nvPr/>
        </p:nvPicPr>
        <p:blipFill>
          <a:blip r:embed="rId3" cstate="print"/>
          <a:srcRect l="10938" t="13542" r="12500" b="6250"/>
          <a:stretch>
            <a:fillRect/>
          </a:stretch>
        </p:blipFill>
        <p:spPr bwMode="auto">
          <a:xfrm>
            <a:off x="457200" y="1143000"/>
            <a:ext cx="8382000" cy="4800600"/>
          </a:xfrm>
          <a:prstGeom prst="rect">
            <a:avLst/>
          </a:prstGeom>
          <a:noFill/>
          <a:ln w="9525">
            <a:noFill/>
            <a:miter lim="800000"/>
            <a:headEnd/>
            <a:tailEnd/>
          </a:ln>
        </p:spPr>
      </p:pic>
      <p:sp>
        <p:nvSpPr>
          <p:cNvPr id="2" name="Title 1"/>
          <p:cNvSpPr>
            <a:spLocks noGrp="1"/>
          </p:cNvSpPr>
          <p:nvPr>
            <p:ph type="title"/>
          </p:nvPr>
        </p:nvSpPr>
        <p:spPr>
          <a:xfrm>
            <a:off x="0" y="152400"/>
            <a:ext cx="9144000" cy="838200"/>
          </a:xfrm>
        </p:spPr>
        <p:txBody>
          <a:bodyPr/>
          <a:lstStyle/>
          <a:p>
            <a:pPr>
              <a:defRPr/>
            </a:pPr>
            <a:r>
              <a:rPr lang="en-US" sz="4300" dirty="0" smtClean="0">
                <a:effectLst/>
                <a:latin typeface="Corbel" pitchFamily="34" charset="0"/>
              </a:rPr>
              <a:t>Selecting Reviewers at Session Level</a:t>
            </a:r>
            <a:endParaRPr lang="en-US" sz="4300" dirty="0">
              <a:effectLst/>
              <a:latin typeface="Corbel" pitchFamily="34" charset="0"/>
            </a:endParaRPr>
          </a:p>
        </p:txBody>
      </p:sp>
      <p:cxnSp>
        <p:nvCxnSpPr>
          <p:cNvPr id="18436" name="Straight Arrow Connector 10"/>
          <p:cNvCxnSpPr>
            <a:cxnSpLocks noChangeShapeType="1"/>
          </p:cNvCxnSpPr>
          <p:nvPr/>
        </p:nvCxnSpPr>
        <p:spPr bwMode="auto">
          <a:xfrm>
            <a:off x="1600200" y="5257800"/>
            <a:ext cx="990600" cy="1588"/>
          </a:xfrm>
          <a:prstGeom prst="straightConnector1">
            <a:avLst/>
          </a:prstGeom>
          <a:noFill/>
          <a:ln w="38100" algn="ctr">
            <a:solidFill>
              <a:srgbClr val="FF0000"/>
            </a:solidFill>
            <a:round/>
            <a:headEnd/>
            <a:tailEnd type="arrow" w="med" len="med"/>
          </a:ln>
        </p:spPr>
      </p:cxnSp>
      <p:cxnSp>
        <p:nvCxnSpPr>
          <p:cNvPr id="18437" name="Straight Arrow Connector 6"/>
          <p:cNvCxnSpPr>
            <a:cxnSpLocks noChangeShapeType="1"/>
          </p:cNvCxnSpPr>
          <p:nvPr/>
        </p:nvCxnSpPr>
        <p:spPr bwMode="auto">
          <a:xfrm rot="5400000" flipH="1" flipV="1">
            <a:off x="190500" y="2781300"/>
            <a:ext cx="3886200" cy="1066800"/>
          </a:xfrm>
          <a:prstGeom prst="straightConnector1">
            <a:avLst/>
          </a:prstGeom>
          <a:noFill/>
          <a:ln w="38100" algn="ctr">
            <a:solidFill>
              <a:srgbClr val="FF0000"/>
            </a:solidFill>
            <a:round/>
            <a:headEnd/>
            <a:tailEnd type="arrow" w="med" len="med"/>
          </a:ln>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944562"/>
          </a:xfrm>
        </p:spPr>
        <p:txBody>
          <a:bodyPr/>
          <a:lstStyle/>
          <a:p>
            <a:r>
              <a:rPr lang="en-US" sz="6000" dirty="0" smtClean="0">
                <a:effectLst/>
                <a:latin typeface="Corbel" pitchFamily="34" charset="0"/>
              </a:rPr>
              <a:t>Add Review Due Date</a:t>
            </a:r>
            <a:endParaRPr lang="en-US" sz="6000" dirty="0">
              <a:effectLst/>
              <a:latin typeface="Corbel" pitchFamily="34" charset="0"/>
            </a:endParaRPr>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555" t="21221" r="23853" b="6467"/>
          <a:stretch/>
        </p:blipFill>
        <p:spPr bwMode="auto">
          <a:xfrm>
            <a:off x="1981200" y="828303"/>
            <a:ext cx="5090253" cy="5667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bwMode="auto">
          <a:xfrm>
            <a:off x="1714500" y="2667000"/>
            <a:ext cx="533400" cy="1828800"/>
          </a:xfrm>
          <a:prstGeom prst="straightConnector1">
            <a:avLst/>
          </a:prstGeom>
          <a:solidFill>
            <a:schemeClr val="accent1"/>
          </a:solidFill>
          <a:ln w="50800" cap="flat" cmpd="sng" algn="ctr">
            <a:solidFill>
              <a:srgbClr val="0000FF"/>
            </a:solidFill>
            <a:prstDash val="solid"/>
            <a:round/>
            <a:headEnd type="none" w="med" len="med"/>
            <a:tailEnd type="arrow"/>
          </a:ln>
          <a:effectLst/>
        </p:spPr>
      </p:cxnSp>
      <p:sp>
        <p:nvSpPr>
          <p:cNvPr id="9" name="Oval 8"/>
          <p:cNvSpPr/>
          <p:nvPr/>
        </p:nvSpPr>
        <p:spPr>
          <a:xfrm>
            <a:off x="1905000" y="1524000"/>
            <a:ext cx="2286000" cy="838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Callout 4"/>
          <p:cNvSpPr/>
          <p:nvPr/>
        </p:nvSpPr>
        <p:spPr bwMode="auto">
          <a:xfrm>
            <a:off x="6420592" y="1028700"/>
            <a:ext cx="2590800" cy="1828800"/>
          </a:xfrm>
          <a:prstGeom prst="wedgeEllipseCallou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itchFamily="18" charset="0"/>
              </a:rPr>
              <a:t>Organizers can add themselves or their co-organizers to review</a:t>
            </a:r>
          </a:p>
        </p:txBody>
      </p:sp>
      <p:grpSp>
        <p:nvGrpSpPr>
          <p:cNvPr id="14" name="Group 13"/>
          <p:cNvGrpSpPr/>
          <p:nvPr/>
        </p:nvGrpSpPr>
        <p:grpSpPr>
          <a:xfrm>
            <a:off x="2057400" y="3048000"/>
            <a:ext cx="304800" cy="228600"/>
            <a:chOff x="2114550" y="3048000"/>
            <a:chExt cx="304800" cy="228600"/>
          </a:xfrm>
        </p:grpSpPr>
        <p:cxnSp>
          <p:nvCxnSpPr>
            <p:cNvPr id="8" name="Straight Connector 7"/>
            <p:cNvCxnSpPr/>
            <p:nvPr/>
          </p:nvCxnSpPr>
          <p:spPr bwMode="auto">
            <a:xfrm>
              <a:off x="2114550" y="3162300"/>
              <a:ext cx="133350" cy="114300"/>
            </a:xfrm>
            <a:prstGeom prst="line">
              <a:avLst/>
            </a:prstGeom>
            <a:solidFill>
              <a:schemeClr val="accent1"/>
            </a:solidFill>
            <a:ln w="50800" cap="flat" cmpd="sng" algn="ctr">
              <a:solidFill>
                <a:srgbClr val="000000"/>
              </a:solidFill>
              <a:prstDash val="solid"/>
              <a:round/>
              <a:headEnd type="none" w="med" len="med"/>
              <a:tailEnd type="none" w="med" len="med"/>
            </a:ln>
            <a:effectLst/>
          </p:spPr>
        </p:cxnSp>
        <p:cxnSp>
          <p:nvCxnSpPr>
            <p:cNvPr id="11" name="Straight Connector 10"/>
            <p:cNvCxnSpPr/>
            <p:nvPr/>
          </p:nvCxnSpPr>
          <p:spPr bwMode="auto">
            <a:xfrm flipV="1">
              <a:off x="2247900" y="3048000"/>
              <a:ext cx="171450" cy="228600"/>
            </a:xfrm>
            <a:prstGeom prst="line">
              <a:avLst/>
            </a:prstGeom>
            <a:solidFill>
              <a:schemeClr val="accent1"/>
            </a:solidFill>
            <a:ln w="50800" cap="flat" cmpd="sng" algn="ctr">
              <a:solidFill>
                <a:srgbClr val="000000"/>
              </a:solidFill>
              <a:prstDash val="solid"/>
              <a:round/>
              <a:headEnd type="none" w="med" len="med"/>
              <a:tailEnd type="none" w="med" len="med"/>
            </a:ln>
            <a:effectLst/>
          </p:spPr>
        </p:cxnSp>
      </p:grpSp>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630" r="96786" b="89916"/>
          <a:stretch/>
        </p:blipFill>
        <p:spPr bwMode="auto">
          <a:xfrm>
            <a:off x="7583879" y="5562600"/>
            <a:ext cx="986641" cy="854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7425540" y="4992469"/>
            <a:ext cx="1295400" cy="646331"/>
          </a:xfrm>
          <a:prstGeom prst="rect">
            <a:avLst/>
          </a:prstGeom>
          <a:noFill/>
        </p:spPr>
        <p:txBody>
          <a:bodyPr wrap="square" rtlCol="0">
            <a:spAutoFit/>
          </a:bodyPr>
          <a:lstStyle/>
          <a:p>
            <a:pPr algn="ctr"/>
            <a:r>
              <a:rPr lang="en-US" sz="1200" dirty="0" smtClean="0">
                <a:solidFill>
                  <a:srgbClr val="FF0000"/>
                </a:solidFill>
              </a:rPr>
              <a:t>Automatic notification sent via email</a:t>
            </a:r>
            <a:endParaRPr lang="en-US" sz="1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anim calcmode="lin" valueType="num">
                                      <p:cBhvr>
                                        <p:cTn id="16" dur="2000" fill="hold"/>
                                        <p:tgtEl>
                                          <p:spTgt spid="14"/>
                                        </p:tgtEl>
                                        <p:attrNameLst>
                                          <p:attrName>ppt_w</p:attrName>
                                        </p:attrNameLst>
                                      </p:cBhvr>
                                      <p:tavLst>
                                        <p:tav tm="0" fmla="#ppt_w*sin(2.5*pi*$)">
                                          <p:val>
                                            <p:fltVal val="0"/>
                                          </p:val>
                                        </p:tav>
                                        <p:tav tm="100000">
                                          <p:val>
                                            <p:fltVal val="1"/>
                                          </p:val>
                                        </p:tav>
                                      </p:tavLst>
                                    </p:anim>
                                    <p:anim calcmode="lin" valueType="num">
                                      <p:cBhvr>
                                        <p:cTn id="17"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 y="152400"/>
            <a:ext cx="9125196" cy="685800"/>
          </a:xfrm>
        </p:spPr>
        <p:txBody>
          <a:bodyPr/>
          <a:lstStyle/>
          <a:p>
            <a:pPr eaLnBrk="1" hangingPunct="1">
              <a:defRPr/>
            </a:pPr>
            <a:r>
              <a:rPr lang="en-US" sz="5500" dirty="0" smtClean="0">
                <a:effectLst/>
                <a:latin typeface="Corbel" pitchFamily="34" charset="0"/>
              </a:rPr>
              <a:t>Releasing Results to Authors</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4977" t="22825" r="24803" b="19304"/>
          <a:stretch/>
        </p:blipFill>
        <p:spPr bwMode="auto">
          <a:xfrm>
            <a:off x="228599" y="1305296"/>
            <a:ext cx="7010401" cy="4409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bwMode="auto">
          <a:xfrm>
            <a:off x="1829874" y="3172096"/>
            <a:ext cx="853225" cy="457199"/>
          </a:xfrm>
          <a:prstGeom prst="ellipse">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5" name="Oval 14"/>
          <p:cNvSpPr/>
          <p:nvPr/>
        </p:nvSpPr>
        <p:spPr bwMode="auto">
          <a:xfrm>
            <a:off x="4775916" y="4722254"/>
            <a:ext cx="853225" cy="457199"/>
          </a:xfrm>
          <a:prstGeom prst="ellipse">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cxnSp>
        <p:nvCxnSpPr>
          <p:cNvPr id="5" name="Straight Arrow Connector 4"/>
          <p:cNvCxnSpPr/>
          <p:nvPr/>
        </p:nvCxnSpPr>
        <p:spPr bwMode="auto">
          <a:xfrm flipH="1">
            <a:off x="7515224" y="3648615"/>
            <a:ext cx="666749"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4" name="Rectangle 3"/>
          <p:cNvSpPr/>
          <p:nvPr/>
        </p:nvSpPr>
        <p:spPr>
          <a:xfrm>
            <a:off x="7341474" y="2286000"/>
            <a:ext cx="1783723" cy="1200329"/>
          </a:xfrm>
          <a:prstGeom prst="rect">
            <a:avLst/>
          </a:prstGeom>
        </p:spPr>
        <p:txBody>
          <a:bodyPr wrap="square">
            <a:spAutoFit/>
          </a:bodyPr>
          <a:lstStyle/>
          <a:p>
            <a:r>
              <a:rPr lang="en-US" dirty="0" smtClean="0">
                <a:solidFill>
                  <a:srgbClr val="0000FF"/>
                </a:solidFill>
                <a:latin typeface="Arial" pitchFamily="34" charset="0"/>
                <a:cs typeface="Arial" pitchFamily="34" charset="0"/>
              </a:rPr>
              <a:t>Must Make Comments </a:t>
            </a:r>
          </a:p>
          <a:p>
            <a:r>
              <a:rPr lang="en-US" dirty="0" smtClean="0">
                <a:solidFill>
                  <a:srgbClr val="0000FF"/>
                </a:solidFill>
                <a:latin typeface="Arial" pitchFamily="34" charset="0"/>
                <a:cs typeface="Arial" pitchFamily="34" charset="0"/>
              </a:rPr>
              <a:t>viewable </a:t>
            </a:r>
            <a:r>
              <a:rPr lang="en-US" dirty="0">
                <a:solidFill>
                  <a:srgbClr val="0000FF"/>
                </a:solidFill>
                <a:latin typeface="Arial" pitchFamily="34" charset="0"/>
                <a:cs typeface="Arial" pitchFamily="34" charset="0"/>
              </a:rPr>
              <a:t>to the author/save</a:t>
            </a:r>
          </a:p>
        </p:txBody>
      </p:sp>
      <p:sp>
        <p:nvSpPr>
          <p:cNvPr id="6" name="Rectangle 5"/>
          <p:cNvSpPr/>
          <p:nvPr/>
        </p:nvSpPr>
        <p:spPr>
          <a:xfrm>
            <a:off x="7334250" y="4075923"/>
            <a:ext cx="1633781" cy="646331"/>
          </a:xfrm>
          <a:prstGeom prst="rect">
            <a:avLst/>
          </a:prstGeom>
        </p:spPr>
        <p:txBody>
          <a:bodyPr wrap="none">
            <a:spAutoFit/>
          </a:bodyPr>
          <a:lstStyle/>
          <a:p>
            <a:r>
              <a:rPr lang="en-US" dirty="0" smtClean="0">
                <a:solidFill>
                  <a:srgbClr val="0000FF"/>
                </a:solidFill>
                <a:latin typeface="Arial" pitchFamily="34" charset="0"/>
                <a:cs typeface="Arial" pitchFamily="34" charset="0"/>
              </a:rPr>
              <a:t>Submit review</a:t>
            </a:r>
          </a:p>
          <a:p>
            <a:r>
              <a:rPr lang="en-US" dirty="0" smtClean="0">
                <a:solidFill>
                  <a:srgbClr val="0000FF"/>
                </a:solidFill>
                <a:latin typeface="Arial" pitchFamily="34" charset="0"/>
                <a:cs typeface="Arial" pitchFamily="34" charset="0"/>
              </a:rPr>
              <a:t> to Author</a:t>
            </a:r>
            <a:endParaRPr lang="en-US" dirty="0">
              <a:solidFill>
                <a:srgbClr val="0000FF"/>
              </a:solidFill>
              <a:latin typeface="Arial" pitchFamily="34" charset="0"/>
              <a:cs typeface="Arial" pitchFamily="34" charset="0"/>
            </a:endParaRPr>
          </a:p>
        </p:txBody>
      </p:sp>
      <p:sp>
        <p:nvSpPr>
          <p:cNvPr id="2" name="Rectangle 1"/>
          <p:cNvSpPr/>
          <p:nvPr/>
        </p:nvSpPr>
        <p:spPr bwMode="auto">
          <a:xfrm>
            <a:off x="6762438" y="827809"/>
            <a:ext cx="2381562" cy="924791"/>
          </a:xfrm>
          <a:prstGeom prst="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a:t>Organizer should send a message to the author advising of </a:t>
            </a:r>
            <a:r>
              <a:rPr lang="en-US" dirty="0" smtClean="0"/>
              <a:t>expectations</a:t>
            </a:r>
            <a:endParaRPr lang="en-US"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Garamond" pitchFamily="18" charset="0"/>
            </a:endParaRPr>
          </a:p>
        </p:txBody>
      </p:sp>
      <p:sp>
        <p:nvSpPr>
          <p:cNvPr id="8" name="Rectangle 7"/>
          <p:cNvSpPr/>
          <p:nvPr/>
        </p:nvSpPr>
        <p:spPr bwMode="auto">
          <a:xfrm>
            <a:off x="7162800" y="1981200"/>
            <a:ext cx="1981200" cy="36615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Garamond" pitchFamily="18" charset="0"/>
              </a:rPr>
              <a:t>PRIORITY</a:t>
            </a:r>
          </a:p>
        </p:txBody>
      </p:sp>
      <p:pic>
        <p:nvPicPr>
          <p:cNvPr id="1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630" r="96786" b="89916"/>
          <a:stretch/>
        </p:blipFill>
        <p:spPr bwMode="auto">
          <a:xfrm>
            <a:off x="7583879" y="5562600"/>
            <a:ext cx="986641" cy="854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7425540" y="4992469"/>
            <a:ext cx="1295400" cy="646331"/>
          </a:xfrm>
          <a:prstGeom prst="rect">
            <a:avLst/>
          </a:prstGeom>
          <a:noFill/>
        </p:spPr>
        <p:txBody>
          <a:bodyPr wrap="square" rtlCol="0">
            <a:spAutoFit/>
          </a:bodyPr>
          <a:lstStyle/>
          <a:p>
            <a:pPr algn="ctr"/>
            <a:r>
              <a:rPr lang="en-US" sz="1200" dirty="0" smtClean="0">
                <a:solidFill>
                  <a:srgbClr val="FF0000"/>
                </a:solidFill>
              </a:rPr>
              <a:t>Automatic notification sent via email</a:t>
            </a:r>
            <a:endParaRPr lang="en-US" sz="1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2"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style.rotation</p:attrName>
                                        </p:attrNameLst>
                                      </p:cBhvr>
                                      <p:tavLst>
                                        <p:tav tm="0">
                                          <p:val>
                                            <p:fltVal val="720"/>
                                          </p:val>
                                        </p:tav>
                                        <p:tav tm="100000">
                                          <p:val>
                                            <p:fltVal val="0"/>
                                          </p:val>
                                        </p:tav>
                                      </p:tavLst>
                                    </p:anim>
                                    <p:anim calcmode="lin" valueType="num">
                                      <p:cBhvr>
                                        <p:cTn id="9" dur="2000" fill="hold"/>
                                        <p:tgtEl>
                                          <p:spTgt spid="8"/>
                                        </p:tgtEl>
                                        <p:attrNameLst>
                                          <p:attrName>ppt_h</p:attrName>
                                        </p:attrNameLst>
                                      </p:cBhvr>
                                      <p:tavLst>
                                        <p:tav tm="0">
                                          <p:val>
                                            <p:fltVal val="0"/>
                                          </p:val>
                                        </p:tav>
                                        <p:tav tm="100000">
                                          <p:val>
                                            <p:strVal val="#ppt_h"/>
                                          </p:val>
                                        </p:tav>
                                      </p:tavLst>
                                    </p:anim>
                                    <p:anim calcmode="lin" valueType="num">
                                      <p:cBhvr>
                                        <p:cTn id="10"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2"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76200"/>
            <a:ext cx="9144000" cy="868363"/>
          </a:xfrm>
        </p:spPr>
        <p:txBody>
          <a:bodyPr/>
          <a:lstStyle/>
          <a:p>
            <a:pPr eaLnBrk="1" hangingPunct="1">
              <a:defRPr/>
            </a:pPr>
            <a:r>
              <a:rPr lang="en-US" sz="4500" dirty="0" smtClean="0">
                <a:effectLst/>
                <a:latin typeface="Corbel" pitchFamily="34" charset="0"/>
              </a:rPr>
              <a:t>Approving Papers for Publication</a:t>
            </a:r>
          </a:p>
        </p:txBody>
      </p:sp>
      <p:cxnSp>
        <p:nvCxnSpPr>
          <p:cNvPr id="21507" name="Straight Arrow Connector 4"/>
          <p:cNvCxnSpPr>
            <a:cxnSpLocks noChangeShapeType="1"/>
          </p:cNvCxnSpPr>
          <p:nvPr/>
        </p:nvCxnSpPr>
        <p:spPr bwMode="auto">
          <a:xfrm rot="16200000" flipV="1">
            <a:off x="1143000" y="3124200"/>
            <a:ext cx="609600" cy="609600"/>
          </a:xfrm>
          <a:prstGeom prst="straightConnector1">
            <a:avLst/>
          </a:prstGeom>
          <a:noFill/>
          <a:ln w="38100" algn="ctr">
            <a:solidFill>
              <a:srgbClr val="0000FF"/>
            </a:solidFill>
            <a:round/>
            <a:headEnd/>
            <a:tailEnd type="arrow" w="med" len="med"/>
          </a:ln>
        </p:spPr>
      </p:cxnSp>
      <p:cxnSp>
        <p:nvCxnSpPr>
          <p:cNvPr id="21508" name="Straight Arrow Connector 6"/>
          <p:cNvCxnSpPr>
            <a:cxnSpLocks noChangeShapeType="1"/>
          </p:cNvCxnSpPr>
          <p:nvPr/>
        </p:nvCxnSpPr>
        <p:spPr bwMode="auto">
          <a:xfrm>
            <a:off x="4343400" y="3505200"/>
            <a:ext cx="457200" cy="1588"/>
          </a:xfrm>
          <a:prstGeom prst="straightConnector1">
            <a:avLst/>
          </a:prstGeom>
          <a:noFill/>
          <a:ln w="38100" algn="ctr">
            <a:solidFill>
              <a:srgbClr val="FF0000"/>
            </a:solidFill>
            <a:round/>
            <a:headEnd/>
            <a:tailEnd type="arrow" w="med" len="med"/>
          </a:ln>
        </p:spPr>
      </p:cxnSp>
      <p:pic>
        <p:nvPicPr>
          <p:cNvPr id="21509" name="Picture 7"/>
          <p:cNvPicPr>
            <a:picLocks noChangeArrowheads="1"/>
          </p:cNvPicPr>
          <p:nvPr/>
        </p:nvPicPr>
        <p:blipFill>
          <a:blip r:embed="rId3" cstate="print"/>
          <a:srcRect l="28125" t="26042" r="14388" b="7797"/>
          <a:stretch>
            <a:fillRect/>
          </a:stretch>
        </p:blipFill>
        <p:spPr bwMode="auto">
          <a:xfrm>
            <a:off x="381000" y="990600"/>
            <a:ext cx="8382000" cy="4876800"/>
          </a:xfrm>
          <a:prstGeom prst="rect">
            <a:avLst/>
          </a:prstGeom>
          <a:noFill/>
          <a:ln w="9525">
            <a:solidFill>
              <a:srgbClr val="000000"/>
            </a:solidFill>
            <a:miter lim="800000"/>
            <a:headEnd/>
            <a:tailEnd/>
          </a:ln>
        </p:spPr>
      </p:pic>
      <p:sp>
        <p:nvSpPr>
          <p:cNvPr id="2" name="Oval Callout 1"/>
          <p:cNvSpPr/>
          <p:nvPr/>
        </p:nvSpPr>
        <p:spPr bwMode="auto">
          <a:xfrm>
            <a:off x="1981200" y="3124200"/>
            <a:ext cx="1219200" cy="1066800"/>
          </a:xfrm>
          <a:prstGeom prst="wedgeEllipseCallou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solidFill>
                <a:effectLst/>
                <a:latin typeface="Garamond" pitchFamily="18" charset="0"/>
              </a:rPr>
              <a:t>Click on the header to find out  about SAE Journals</a:t>
            </a:r>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630" r="96786" b="89916"/>
          <a:stretch/>
        </p:blipFill>
        <p:spPr bwMode="auto">
          <a:xfrm>
            <a:off x="6635339" y="3566363"/>
            <a:ext cx="986641" cy="854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477000" y="2996232"/>
            <a:ext cx="1295400" cy="646331"/>
          </a:xfrm>
          <a:prstGeom prst="rect">
            <a:avLst/>
          </a:prstGeom>
          <a:noFill/>
        </p:spPr>
        <p:txBody>
          <a:bodyPr wrap="square" rtlCol="0">
            <a:spAutoFit/>
          </a:bodyPr>
          <a:lstStyle/>
          <a:p>
            <a:pPr algn="ctr"/>
            <a:r>
              <a:rPr lang="en-US" sz="1200" dirty="0" smtClean="0">
                <a:solidFill>
                  <a:srgbClr val="FF0000"/>
                </a:solidFill>
              </a:rPr>
              <a:t>Automatic notification sent via email</a:t>
            </a:r>
            <a:endParaRPr lang="en-US" sz="1200"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2" y="0"/>
            <a:ext cx="9126828" cy="685800"/>
          </a:xfrm>
        </p:spPr>
        <p:txBody>
          <a:bodyPr/>
          <a:lstStyle/>
          <a:p>
            <a:r>
              <a:rPr lang="en-US" sz="4500" dirty="0" smtClean="0">
                <a:effectLst/>
                <a:latin typeface="Corbel" pitchFamily="34" charset="0"/>
                <a:cs typeface="Arial" pitchFamily="34" charset="0"/>
              </a:rPr>
              <a:t>Final Manuscript Upload by Authors</a:t>
            </a:r>
            <a:endParaRPr lang="en-US" sz="4500" dirty="0">
              <a:effectLst/>
              <a:latin typeface="Corbel" pitchFamily="34" charset="0"/>
              <a:cs typeface="Arial" pitchFamily="34" charset="0"/>
            </a:endParaRPr>
          </a:p>
        </p:txBody>
      </p:sp>
      <p:sp>
        <p:nvSpPr>
          <p:cNvPr id="3" name="Content Placeholder 2"/>
          <p:cNvSpPr>
            <a:spLocks noGrp="1"/>
          </p:cNvSpPr>
          <p:nvPr>
            <p:ph idx="1"/>
          </p:nvPr>
        </p:nvSpPr>
        <p:spPr>
          <a:xfrm>
            <a:off x="457200" y="990600"/>
            <a:ext cx="8229600" cy="5105400"/>
          </a:xfrm>
        </p:spPr>
        <p:txBody>
          <a:bodyPr/>
          <a:lstStyle/>
          <a:p>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930" t="16076" r="24601" b="9859"/>
          <a:stretch/>
        </p:blipFill>
        <p:spPr bwMode="auto">
          <a:xfrm>
            <a:off x="457199" y="838200"/>
            <a:ext cx="8394229"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bwMode="auto">
          <a:xfrm>
            <a:off x="609600" y="3543300"/>
            <a:ext cx="990600" cy="8001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 name="Straight Arrow Connector 6"/>
          <p:cNvCxnSpPr/>
          <p:nvPr/>
        </p:nvCxnSpPr>
        <p:spPr bwMode="auto">
          <a:xfrm>
            <a:off x="17172" y="4495800"/>
            <a:ext cx="6096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9" name="Straight Arrow Connector 8"/>
          <p:cNvCxnSpPr/>
          <p:nvPr/>
        </p:nvCxnSpPr>
        <p:spPr bwMode="auto">
          <a:xfrm>
            <a:off x="17172" y="5638800"/>
            <a:ext cx="60960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9709067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324" t="21887" r="24416" b="25276"/>
          <a:stretch/>
        </p:blipFill>
        <p:spPr bwMode="auto">
          <a:xfrm>
            <a:off x="17172" y="685800"/>
            <a:ext cx="4712525" cy="3865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bwMode="auto">
          <a:xfrm>
            <a:off x="17172" y="0"/>
            <a:ext cx="9126828" cy="6858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400" b="1">
                <a:solidFill>
                  <a:srgbClr val="0000FF"/>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rgbClr val="0000FF"/>
                </a:solidFill>
                <a:effectLst>
                  <a:outerShdw blurRad="38100" dist="38100" dir="2700000" algn="tl">
                    <a:srgbClr val="C0C0C0"/>
                  </a:outerShdw>
                </a:effectLst>
                <a:latin typeface="Garamond" pitchFamily="18" charset="0"/>
              </a:defRPr>
            </a:lvl2pPr>
            <a:lvl3pPr algn="ctr" rtl="0" eaLnBrk="0" fontAlgn="base" hangingPunct="0">
              <a:spcBef>
                <a:spcPct val="0"/>
              </a:spcBef>
              <a:spcAft>
                <a:spcPct val="0"/>
              </a:spcAft>
              <a:defRPr sz="4400" b="1">
                <a:solidFill>
                  <a:srgbClr val="0000FF"/>
                </a:solidFill>
                <a:effectLst>
                  <a:outerShdw blurRad="38100" dist="38100" dir="2700000" algn="tl">
                    <a:srgbClr val="C0C0C0"/>
                  </a:outerShdw>
                </a:effectLst>
                <a:latin typeface="Garamond" pitchFamily="18" charset="0"/>
              </a:defRPr>
            </a:lvl3pPr>
            <a:lvl4pPr algn="ctr" rtl="0" eaLnBrk="0" fontAlgn="base" hangingPunct="0">
              <a:spcBef>
                <a:spcPct val="0"/>
              </a:spcBef>
              <a:spcAft>
                <a:spcPct val="0"/>
              </a:spcAft>
              <a:defRPr sz="4400" b="1">
                <a:solidFill>
                  <a:srgbClr val="0000FF"/>
                </a:solidFill>
                <a:effectLst>
                  <a:outerShdw blurRad="38100" dist="38100" dir="2700000" algn="tl">
                    <a:srgbClr val="C0C0C0"/>
                  </a:outerShdw>
                </a:effectLst>
                <a:latin typeface="Garamond" pitchFamily="18" charset="0"/>
              </a:defRPr>
            </a:lvl4pPr>
            <a:lvl5pPr algn="ctr" rtl="0" eaLnBrk="0" fontAlgn="base" hangingPunct="0">
              <a:spcBef>
                <a:spcPct val="0"/>
              </a:spcBef>
              <a:spcAft>
                <a:spcPct val="0"/>
              </a:spcAft>
              <a:defRPr sz="4400" b="1">
                <a:solidFill>
                  <a:srgbClr val="0000FF"/>
                </a:solidFill>
                <a:effectLst>
                  <a:outerShdw blurRad="38100" dist="38100" dir="2700000" algn="tl">
                    <a:srgbClr val="C0C0C0"/>
                  </a:outerShdw>
                </a:effectLst>
                <a:latin typeface="Garamond" pitchFamily="18" charset="0"/>
              </a:defRPr>
            </a:lvl5pPr>
            <a:lvl6pPr marL="457200" algn="ctr" rtl="0" fontAlgn="base">
              <a:spcBef>
                <a:spcPct val="0"/>
              </a:spcBef>
              <a:spcAft>
                <a:spcPct val="0"/>
              </a:spcAft>
              <a:defRPr sz="4400" b="1">
                <a:solidFill>
                  <a:srgbClr val="0000FF"/>
                </a:solidFill>
                <a:effectLst>
                  <a:outerShdw blurRad="38100" dist="38100" dir="2700000" algn="tl">
                    <a:srgbClr val="C0C0C0"/>
                  </a:outerShdw>
                </a:effectLst>
                <a:latin typeface="Garamond" pitchFamily="18" charset="0"/>
              </a:defRPr>
            </a:lvl6pPr>
            <a:lvl7pPr marL="914400" algn="ctr" rtl="0" fontAlgn="base">
              <a:spcBef>
                <a:spcPct val="0"/>
              </a:spcBef>
              <a:spcAft>
                <a:spcPct val="0"/>
              </a:spcAft>
              <a:defRPr sz="4400" b="1">
                <a:solidFill>
                  <a:srgbClr val="0000FF"/>
                </a:solidFill>
                <a:effectLst>
                  <a:outerShdw blurRad="38100" dist="38100" dir="2700000" algn="tl">
                    <a:srgbClr val="C0C0C0"/>
                  </a:outerShdw>
                </a:effectLst>
                <a:latin typeface="Garamond" pitchFamily="18" charset="0"/>
              </a:defRPr>
            </a:lvl7pPr>
            <a:lvl8pPr marL="1371600" algn="ctr" rtl="0" fontAlgn="base">
              <a:spcBef>
                <a:spcPct val="0"/>
              </a:spcBef>
              <a:spcAft>
                <a:spcPct val="0"/>
              </a:spcAft>
              <a:defRPr sz="4400" b="1">
                <a:solidFill>
                  <a:srgbClr val="0000FF"/>
                </a:solidFill>
                <a:effectLst>
                  <a:outerShdw blurRad="38100" dist="38100" dir="2700000" algn="tl">
                    <a:srgbClr val="C0C0C0"/>
                  </a:outerShdw>
                </a:effectLst>
                <a:latin typeface="Garamond" pitchFamily="18" charset="0"/>
              </a:defRPr>
            </a:lvl8pPr>
            <a:lvl9pPr marL="1828800" algn="ctr" rtl="0" fontAlgn="base">
              <a:spcBef>
                <a:spcPct val="0"/>
              </a:spcBef>
              <a:spcAft>
                <a:spcPct val="0"/>
              </a:spcAft>
              <a:defRPr sz="4400" b="1">
                <a:solidFill>
                  <a:srgbClr val="0000FF"/>
                </a:solidFill>
                <a:effectLst>
                  <a:outerShdw blurRad="38100" dist="38100" dir="2700000" algn="tl">
                    <a:srgbClr val="C0C0C0"/>
                  </a:outerShdw>
                </a:effectLst>
                <a:latin typeface="Garamond" pitchFamily="18" charset="0"/>
              </a:defRPr>
            </a:lvl9pPr>
          </a:lstStyle>
          <a:p>
            <a:r>
              <a:rPr lang="en-US" sz="4500" dirty="0" smtClean="0">
                <a:effectLst/>
                <a:latin typeface="Corbel" pitchFamily="34" charset="0"/>
                <a:cs typeface="Arial" pitchFamily="34" charset="0"/>
              </a:rPr>
              <a:t>Presentation Order</a:t>
            </a:r>
            <a:endParaRPr lang="en-US" sz="4500" dirty="0">
              <a:effectLst/>
              <a:latin typeface="Corbel" pitchFamily="34" charset="0"/>
              <a:cs typeface="Arial" pitchFamily="34" charset="0"/>
            </a:endParaRPr>
          </a:p>
        </p:txBody>
      </p:sp>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4977" t="24658" r="24589" b="23255"/>
          <a:stretch/>
        </p:blipFill>
        <p:spPr bwMode="auto">
          <a:xfrm>
            <a:off x="3625386" y="1714500"/>
            <a:ext cx="5545778" cy="4465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bwMode="auto">
          <a:xfrm>
            <a:off x="2133600" y="1371600"/>
            <a:ext cx="1600200" cy="685800"/>
          </a:xfrm>
          <a:prstGeom prst="ellipse">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pic>
        <p:nvPicPr>
          <p:cNvPr id="205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5803" t="78545" r="23896" b="14252"/>
          <a:stretch/>
        </p:blipFill>
        <p:spPr bwMode="auto">
          <a:xfrm>
            <a:off x="3657600" y="6096000"/>
            <a:ext cx="5527617" cy="617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bwMode="auto">
          <a:xfrm>
            <a:off x="5029200" y="2286000"/>
            <a:ext cx="1295400" cy="555171"/>
          </a:xfrm>
          <a:prstGeom prst="ellipse">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1" name="Oval 10"/>
          <p:cNvSpPr/>
          <p:nvPr/>
        </p:nvSpPr>
        <p:spPr bwMode="auto">
          <a:xfrm>
            <a:off x="8340930" y="3657600"/>
            <a:ext cx="879269" cy="685800"/>
          </a:xfrm>
          <a:prstGeom prst="ellipse">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2" name="Oval 11"/>
          <p:cNvSpPr/>
          <p:nvPr/>
        </p:nvSpPr>
        <p:spPr bwMode="auto">
          <a:xfrm>
            <a:off x="7540831" y="6066806"/>
            <a:ext cx="1600200" cy="685800"/>
          </a:xfrm>
          <a:prstGeom prst="ellipse">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6" name="Up Arrow 5"/>
          <p:cNvSpPr/>
          <p:nvPr/>
        </p:nvSpPr>
        <p:spPr bwMode="auto">
          <a:xfrm>
            <a:off x="5410200" y="3124200"/>
            <a:ext cx="342900" cy="969323"/>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Tree>
    <p:extLst>
      <p:ext uri="{BB962C8B-B14F-4D97-AF65-F5344CB8AC3E}">
        <p14:creationId xmlns:p14="http://schemas.microsoft.com/office/powerpoint/2010/main" val="110759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0"/>
            <a:ext cx="9144000" cy="914400"/>
          </a:xfrm>
        </p:spPr>
        <p:txBody>
          <a:bodyPr/>
          <a:lstStyle/>
          <a:p>
            <a:pPr eaLnBrk="1" hangingPunct="1">
              <a:defRPr/>
            </a:pPr>
            <a:r>
              <a:rPr lang="en-US" sz="6000" dirty="0" smtClean="0">
                <a:effectLst/>
                <a:latin typeface="Corbel" pitchFamily="34" charset="0"/>
              </a:rPr>
              <a:t>Session Home Features</a:t>
            </a:r>
          </a:p>
        </p:txBody>
      </p:sp>
      <p:pic>
        <p:nvPicPr>
          <p:cNvPr id="22531" name="Picture 4"/>
          <p:cNvPicPr>
            <a:picLocks noChangeAspect="1" noChangeArrowheads="1"/>
          </p:cNvPicPr>
          <p:nvPr/>
        </p:nvPicPr>
        <p:blipFill>
          <a:blip r:embed="rId3" cstate="print"/>
          <a:srcRect l="33125" t="25999" r="20000" b="7001"/>
          <a:stretch>
            <a:fillRect/>
          </a:stretch>
        </p:blipFill>
        <p:spPr bwMode="auto">
          <a:xfrm>
            <a:off x="1814945" y="1066800"/>
            <a:ext cx="5715000" cy="5105400"/>
          </a:xfrm>
          <a:prstGeom prst="rect">
            <a:avLst/>
          </a:prstGeom>
          <a:noFill/>
          <a:ln w="9525">
            <a:noFill/>
            <a:miter lim="800000"/>
            <a:headEnd/>
            <a:tailEnd/>
          </a:ln>
        </p:spPr>
      </p:pic>
      <p:sp>
        <p:nvSpPr>
          <p:cNvPr id="4" name="Oval 3"/>
          <p:cNvSpPr/>
          <p:nvPr/>
        </p:nvSpPr>
        <p:spPr>
          <a:xfrm>
            <a:off x="5867399" y="3469640"/>
            <a:ext cx="1447801" cy="64516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2017692" y="4572000"/>
            <a:ext cx="3810000" cy="457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5867399" y="2293917"/>
            <a:ext cx="1447801" cy="838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 name="Group 6"/>
          <p:cNvGrpSpPr/>
          <p:nvPr/>
        </p:nvGrpSpPr>
        <p:grpSpPr>
          <a:xfrm>
            <a:off x="1884342" y="4000500"/>
            <a:ext cx="304800" cy="228600"/>
            <a:chOff x="2114550" y="3048000"/>
            <a:chExt cx="304800" cy="228600"/>
          </a:xfrm>
        </p:grpSpPr>
        <p:cxnSp>
          <p:nvCxnSpPr>
            <p:cNvPr id="8" name="Straight Connector 7"/>
            <p:cNvCxnSpPr/>
            <p:nvPr/>
          </p:nvCxnSpPr>
          <p:spPr bwMode="auto">
            <a:xfrm>
              <a:off x="2114550" y="3162300"/>
              <a:ext cx="133350" cy="114300"/>
            </a:xfrm>
            <a:prstGeom prst="line">
              <a:avLst/>
            </a:prstGeom>
            <a:solidFill>
              <a:schemeClr val="accent1"/>
            </a:solidFill>
            <a:ln w="50800" cap="flat" cmpd="sng" algn="ctr">
              <a:solidFill>
                <a:srgbClr val="000000"/>
              </a:solidFill>
              <a:prstDash val="solid"/>
              <a:round/>
              <a:headEnd type="none" w="med" len="med"/>
              <a:tailEnd type="none" w="med" len="med"/>
            </a:ln>
            <a:effectLst/>
          </p:spPr>
        </p:cxnSp>
        <p:cxnSp>
          <p:nvCxnSpPr>
            <p:cNvPr id="9" name="Straight Connector 8"/>
            <p:cNvCxnSpPr/>
            <p:nvPr/>
          </p:nvCxnSpPr>
          <p:spPr bwMode="auto">
            <a:xfrm flipV="1">
              <a:off x="2247900" y="3048000"/>
              <a:ext cx="171450" cy="228600"/>
            </a:xfrm>
            <a:prstGeom prst="line">
              <a:avLst/>
            </a:prstGeom>
            <a:solidFill>
              <a:schemeClr val="accent1"/>
            </a:solidFill>
            <a:ln w="50800" cap="flat" cmpd="sng" algn="ctr">
              <a:solidFill>
                <a:srgbClr val="000000"/>
              </a:solidFill>
              <a:prstDash val="solid"/>
              <a:round/>
              <a:headEnd type="none" w="med" len="med"/>
              <a:tailEnd type="none" w="med" len="med"/>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0"/>
            <a:ext cx="9144000" cy="914400"/>
          </a:xfrm>
        </p:spPr>
        <p:txBody>
          <a:bodyPr/>
          <a:lstStyle/>
          <a:p>
            <a:pPr eaLnBrk="1" hangingPunct="1">
              <a:defRPr/>
            </a:pPr>
            <a:r>
              <a:rPr lang="en-US" sz="5000" dirty="0" smtClean="0">
                <a:effectLst/>
                <a:latin typeface="Corbel" pitchFamily="34" charset="0"/>
              </a:rPr>
              <a:t>Session Level Grouping Feature</a:t>
            </a:r>
          </a:p>
        </p:txBody>
      </p:sp>
      <p:pic>
        <p:nvPicPr>
          <p:cNvPr id="23555" name="Picture 2"/>
          <p:cNvPicPr>
            <a:picLocks noChangeAspect="1" noChangeArrowheads="1"/>
          </p:cNvPicPr>
          <p:nvPr/>
        </p:nvPicPr>
        <p:blipFill>
          <a:blip r:embed="rId3" cstate="print"/>
          <a:srcRect l="18750" t="23000" r="20625" b="7001"/>
          <a:stretch>
            <a:fillRect/>
          </a:stretch>
        </p:blipFill>
        <p:spPr bwMode="auto">
          <a:xfrm>
            <a:off x="990600" y="914400"/>
            <a:ext cx="73914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76200"/>
            <a:ext cx="9144000" cy="838200"/>
          </a:xfrm>
        </p:spPr>
        <p:txBody>
          <a:bodyPr/>
          <a:lstStyle/>
          <a:p>
            <a:pPr eaLnBrk="1" hangingPunct="1">
              <a:defRPr/>
            </a:pPr>
            <a:r>
              <a:rPr lang="en-US" sz="5500" dirty="0" smtClean="0">
                <a:effectLst/>
                <a:latin typeface="Corbel" pitchFamily="34" charset="0"/>
              </a:rPr>
              <a:t>Session Level Email Feature</a:t>
            </a:r>
          </a:p>
        </p:txBody>
      </p:sp>
      <p:pic>
        <p:nvPicPr>
          <p:cNvPr id="24579" name="Picture 4"/>
          <p:cNvPicPr>
            <a:picLocks noChangeArrowheads="1"/>
          </p:cNvPicPr>
          <p:nvPr/>
        </p:nvPicPr>
        <p:blipFill>
          <a:blip r:embed="rId3" cstate="print"/>
          <a:srcRect l="11719" t="14583" r="14063" b="9375"/>
          <a:stretch>
            <a:fillRect/>
          </a:stretch>
        </p:blipFill>
        <p:spPr bwMode="auto">
          <a:xfrm>
            <a:off x="457200" y="990600"/>
            <a:ext cx="8229600" cy="4953000"/>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76200"/>
            <a:ext cx="8229600" cy="990600"/>
          </a:xfrm>
        </p:spPr>
        <p:txBody>
          <a:bodyPr/>
          <a:lstStyle/>
          <a:p>
            <a:pPr>
              <a:defRPr/>
            </a:pPr>
            <a:r>
              <a:rPr lang="en-US" sz="6000" dirty="0" smtClean="0">
                <a:effectLst/>
                <a:latin typeface="Corbel" pitchFamily="34" charset="0"/>
              </a:rPr>
              <a:t>Progress Tab</a:t>
            </a:r>
            <a:endParaRPr lang="en-US" sz="6000" dirty="0">
              <a:effectLst/>
              <a:latin typeface="Corbel" pitchFamily="34" charset="0"/>
            </a:endParaRPr>
          </a:p>
        </p:txBody>
      </p:sp>
      <p:pic>
        <p:nvPicPr>
          <p:cNvPr id="25603" name="Picture 2"/>
          <p:cNvPicPr>
            <a:picLocks noChangeAspect="1" noChangeArrowheads="1"/>
          </p:cNvPicPr>
          <p:nvPr/>
        </p:nvPicPr>
        <p:blipFill>
          <a:blip r:embed="rId3" cstate="print"/>
          <a:srcRect l="32500" t="34460" r="19376" b="14999"/>
          <a:stretch>
            <a:fillRect/>
          </a:stretch>
        </p:blipFill>
        <p:spPr bwMode="auto">
          <a:xfrm>
            <a:off x="914400" y="1066800"/>
            <a:ext cx="7546975"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15" t="14845" r="2735" b="8202"/>
          <a:stretch/>
        </p:blipFill>
        <p:spPr bwMode="auto">
          <a:xfrm>
            <a:off x="-2969" y="838200"/>
            <a:ext cx="9283249"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noChangeArrowheads="1"/>
          </p:cNvSpPr>
          <p:nvPr/>
        </p:nvSpPr>
        <p:spPr>
          <a:xfrm>
            <a:off x="457200" y="-76200"/>
            <a:ext cx="8229600" cy="639762"/>
          </a:xfrm>
          <a:prstGeom prst="rect">
            <a:avLst/>
          </a:prstGeom>
        </p:spPr>
        <p:txBody>
          <a:bodyPr/>
          <a:lstStyle>
            <a:lvl1pPr algn="ctr" rtl="0" eaLnBrk="0" fontAlgn="base" hangingPunct="0">
              <a:spcBef>
                <a:spcPct val="0"/>
              </a:spcBef>
              <a:spcAft>
                <a:spcPct val="0"/>
              </a:spcAft>
              <a:defRPr sz="4400" b="1">
                <a:solidFill>
                  <a:srgbClr val="0000FF"/>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rgbClr val="0000FF"/>
                </a:solidFill>
                <a:effectLst>
                  <a:outerShdw blurRad="38100" dist="38100" dir="2700000" algn="tl">
                    <a:srgbClr val="C0C0C0"/>
                  </a:outerShdw>
                </a:effectLst>
                <a:latin typeface="Garamond" pitchFamily="18" charset="0"/>
              </a:defRPr>
            </a:lvl2pPr>
            <a:lvl3pPr algn="ctr" rtl="0" eaLnBrk="0" fontAlgn="base" hangingPunct="0">
              <a:spcBef>
                <a:spcPct val="0"/>
              </a:spcBef>
              <a:spcAft>
                <a:spcPct val="0"/>
              </a:spcAft>
              <a:defRPr sz="4400" b="1">
                <a:solidFill>
                  <a:srgbClr val="0000FF"/>
                </a:solidFill>
                <a:effectLst>
                  <a:outerShdw blurRad="38100" dist="38100" dir="2700000" algn="tl">
                    <a:srgbClr val="C0C0C0"/>
                  </a:outerShdw>
                </a:effectLst>
                <a:latin typeface="Garamond" pitchFamily="18" charset="0"/>
              </a:defRPr>
            </a:lvl3pPr>
            <a:lvl4pPr algn="ctr" rtl="0" eaLnBrk="0" fontAlgn="base" hangingPunct="0">
              <a:spcBef>
                <a:spcPct val="0"/>
              </a:spcBef>
              <a:spcAft>
                <a:spcPct val="0"/>
              </a:spcAft>
              <a:defRPr sz="4400" b="1">
                <a:solidFill>
                  <a:srgbClr val="0000FF"/>
                </a:solidFill>
                <a:effectLst>
                  <a:outerShdw blurRad="38100" dist="38100" dir="2700000" algn="tl">
                    <a:srgbClr val="C0C0C0"/>
                  </a:outerShdw>
                </a:effectLst>
                <a:latin typeface="Garamond" pitchFamily="18" charset="0"/>
              </a:defRPr>
            </a:lvl4pPr>
            <a:lvl5pPr algn="ctr" rtl="0" eaLnBrk="0" fontAlgn="base" hangingPunct="0">
              <a:spcBef>
                <a:spcPct val="0"/>
              </a:spcBef>
              <a:spcAft>
                <a:spcPct val="0"/>
              </a:spcAft>
              <a:defRPr sz="4400" b="1">
                <a:solidFill>
                  <a:srgbClr val="0000FF"/>
                </a:solidFill>
                <a:effectLst>
                  <a:outerShdw blurRad="38100" dist="38100" dir="2700000" algn="tl">
                    <a:srgbClr val="C0C0C0"/>
                  </a:outerShdw>
                </a:effectLst>
                <a:latin typeface="Garamond" pitchFamily="18" charset="0"/>
              </a:defRPr>
            </a:lvl5pPr>
            <a:lvl6pPr marL="457200" algn="ctr" rtl="0" fontAlgn="base">
              <a:spcBef>
                <a:spcPct val="0"/>
              </a:spcBef>
              <a:spcAft>
                <a:spcPct val="0"/>
              </a:spcAft>
              <a:defRPr sz="4400" b="1">
                <a:solidFill>
                  <a:srgbClr val="0000FF"/>
                </a:solidFill>
                <a:effectLst>
                  <a:outerShdw blurRad="38100" dist="38100" dir="2700000" algn="tl">
                    <a:srgbClr val="C0C0C0"/>
                  </a:outerShdw>
                </a:effectLst>
                <a:latin typeface="Garamond" pitchFamily="18" charset="0"/>
              </a:defRPr>
            </a:lvl6pPr>
            <a:lvl7pPr marL="914400" algn="ctr" rtl="0" fontAlgn="base">
              <a:spcBef>
                <a:spcPct val="0"/>
              </a:spcBef>
              <a:spcAft>
                <a:spcPct val="0"/>
              </a:spcAft>
              <a:defRPr sz="4400" b="1">
                <a:solidFill>
                  <a:srgbClr val="0000FF"/>
                </a:solidFill>
                <a:effectLst>
                  <a:outerShdw blurRad="38100" dist="38100" dir="2700000" algn="tl">
                    <a:srgbClr val="C0C0C0"/>
                  </a:outerShdw>
                </a:effectLst>
                <a:latin typeface="Garamond" pitchFamily="18" charset="0"/>
              </a:defRPr>
            </a:lvl7pPr>
            <a:lvl8pPr marL="1371600" algn="ctr" rtl="0" fontAlgn="base">
              <a:spcBef>
                <a:spcPct val="0"/>
              </a:spcBef>
              <a:spcAft>
                <a:spcPct val="0"/>
              </a:spcAft>
              <a:defRPr sz="4400" b="1">
                <a:solidFill>
                  <a:srgbClr val="0000FF"/>
                </a:solidFill>
                <a:effectLst>
                  <a:outerShdw blurRad="38100" dist="38100" dir="2700000" algn="tl">
                    <a:srgbClr val="C0C0C0"/>
                  </a:outerShdw>
                </a:effectLst>
                <a:latin typeface="Garamond" pitchFamily="18" charset="0"/>
              </a:defRPr>
            </a:lvl8pPr>
            <a:lvl9pPr marL="1828800" algn="ctr" rtl="0" fontAlgn="base">
              <a:spcBef>
                <a:spcPct val="0"/>
              </a:spcBef>
              <a:spcAft>
                <a:spcPct val="0"/>
              </a:spcAft>
              <a:defRPr sz="4400" b="1">
                <a:solidFill>
                  <a:srgbClr val="0000FF"/>
                </a:solidFill>
                <a:effectLst>
                  <a:outerShdw blurRad="38100" dist="38100" dir="2700000" algn="tl">
                    <a:srgbClr val="C0C0C0"/>
                  </a:outerShdw>
                </a:effectLst>
                <a:latin typeface="Garamond" pitchFamily="18" charset="0"/>
              </a:defRPr>
            </a:lvl9pPr>
          </a:lstStyle>
          <a:p>
            <a:pPr eaLnBrk="1" hangingPunct="1">
              <a:defRPr/>
            </a:pPr>
            <a:r>
              <a:rPr lang="en-US" sz="6000" dirty="0" smtClean="0">
                <a:effectLst/>
                <a:latin typeface="Corbel" pitchFamily="34" charset="0"/>
              </a:rPr>
              <a:t>Technical Paper Process</a:t>
            </a:r>
          </a:p>
        </p:txBody>
      </p:sp>
    </p:spTree>
    <p:extLst>
      <p:ext uri="{BB962C8B-B14F-4D97-AF65-F5344CB8AC3E}">
        <p14:creationId xmlns:p14="http://schemas.microsoft.com/office/powerpoint/2010/main" val="29300442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76200"/>
            <a:ext cx="9144000" cy="914400"/>
          </a:xfrm>
        </p:spPr>
        <p:txBody>
          <a:bodyPr/>
          <a:lstStyle/>
          <a:p>
            <a:r>
              <a:rPr lang="en-US" sz="6000" dirty="0" smtClean="0">
                <a:effectLst/>
                <a:latin typeface="Corbel" pitchFamily="34" charset="0"/>
              </a:rPr>
              <a:t>Author Bio &amp; Power Point</a:t>
            </a:r>
          </a:p>
        </p:txBody>
      </p:sp>
      <p:pic>
        <p:nvPicPr>
          <p:cNvPr id="26627" name="Picture 2"/>
          <p:cNvPicPr>
            <a:picLocks noChangeAspect="1" noChangeArrowheads="1"/>
          </p:cNvPicPr>
          <p:nvPr/>
        </p:nvPicPr>
        <p:blipFill>
          <a:blip r:embed="rId3" cstate="print"/>
          <a:srcRect l="32500" t="34738" r="20625" b="21001"/>
          <a:stretch>
            <a:fillRect/>
          </a:stretch>
        </p:blipFill>
        <p:spPr bwMode="auto">
          <a:xfrm>
            <a:off x="685800" y="1219200"/>
            <a:ext cx="7747000" cy="4572000"/>
          </a:xfrm>
          <a:prstGeom prst="rect">
            <a:avLst/>
          </a:prstGeom>
          <a:noFill/>
          <a:ln w="9525">
            <a:noFill/>
            <a:miter lim="800000"/>
            <a:headEnd/>
            <a:tailEnd/>
          </a:ln>
        </p:spPr>
      </p:pic>
      <p:sp>
        <p:nvSpPr>
          <p:cNvPr id="5" name="Oval 4"/>
          <p:cNvSpPr/>
          <p:nvPr/>
        </p:nvSpPr>
        <p:spPr bwMode="auto">
          <a:xfrm>
            <a:off x="6477000" y="2438400"/>
            <a:ext cx="1905000" cy="838200"/>
          </a:xfrm>
          <a:prstGeom prst="ellipse">
            <a:avLst/>
          </a:prstGeom>
          <a:noFill/>
          <a:ln w="9525" cap="flat" cmpd="sng" algn="ctr">
            <a:solidFill>
              <a:srgbClr val="FF0000"/>
            </a:solidFill>
            <a:prstDash val="solid"/>
            <a:round/>
            <a:headEnd type="none" w="med" len="med"/>
            <a:tailEnd type="none" w="med" len="med"/>
          </a:ln>
          <a:effectLst/>
        </p:spPr>
        <p:txBody>
          <a:bodyPr/>
          <a:lstStyle/>
          <a:p>
            <a:pPr>
              <a:defRPr/>
            </a:pPr>
            <a:endParaRPr lang="en-US">
              <a:ln>
                <a:solidFill>
                  <a:srgbClr val="FF0000"/>
                </a:solidFill>
              </a:ln>
            </a:endParaRPr>
          </a:p>
        </p:txBody>
      </p:sp>
      <p:sp>
        <p:nvSpPr>
          <p:cNvPr id="6" name="Oval 5"/>
          <p:cNvSpPr/>
          <p:nvPr/>
        </p:nvSpPr>
        <p:spPr bwMode="auto">
          <a:xfrm>
            <a:off x="4038600" y="4953000"/>
            <a:ext cx="1905000" cy="838200"/>
          </a:xfrm>
          <a:prstGeom prst="ellipse">
            <a:avLst/>
          </a:prstGeom>
          <a:noFill/>
          <a:ln w="9525" cap="flat" cmpd="sng" algn="ctr">
            <a:solidFill>
              <a:srgbClr val="FF0000"/>
            </a:solidFill>
            <a:prstDash val="solid"/>
            <a:round/>
            <a:headEnd type="none" w="med" len="med"/>
            <a:tailEnd type="none" w="med" len="med"/>
          </a:ln>
          <a:effectLst/>
        </p:spPr>
        <p:txBody>
          <a:bodyPr/>
          <a:lstStyle/>
          <a:p>
            <a:pPr>
              <a:defRPr/>
            </a:pPr>
            <a:endParaRPr lang="en-US">
              <a:ln>
                <a:solidFill>
                  <a:srgbClr val="FF0000"/>
                </a:solidFill>
              </a:ln>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76200" y="274638"/>
            <a:ext cx="9067800" cy="868362"/>
          </a:xfrm>
        </p:spPr>
        <p:txBody>
          <a:bodyPr/>
          <a:lstStyle/>
          <a:p>
            <a:pPr>
              <a:defRPr/>
            </a:pPr>
            <a:r>
              <a:rPr lang="en-US" sz="6000" dirty="0" smtClean="0">
                <a:effectLst/>
                <a:latin typeface="Corbel" pitchFamily="34" charset="0"/>
              </a:rPr>
              <a:t>Preparing for On-Site</a:t>
            </a:r>
            <a:endParaRPr lang="en-US" sz="6000" dirty="0">
              <a:latin typeface="Corbel" pitchFamily="34" charset="0"/>
            </a:endParaRPr>
          </a:p>
        </p:txBody>
      </p:sp>
      <p:sp>
        <p:nvSpPr>
          <p:cNvPr id="8" name="Content Placeholder 7"/>
          <p:cNvSpPr>
            <a:spLocks noGrp="1"/>
          </p:cNvSpPr>
          <p:nvPr>
            <p:ph idx="1"/>
          </p:nvPr>
        </p:nvSpPr>
        <p:spPr>
          <a:xfrm>
            <a:off x="457200" y="1295400"/>
            <a:ext cx="8229600" cy="4495800"/>
          </a:xfrm>
        </p:spPr>
        <p:txBody>
          <a:bodyPr/>
          <a:lstStyle/>
          <a:p>
            <a:pPr>
              <a:buClr>
                <a:srgbClr val="0000FF"/>
              </a:buClr>
              <a:buFont typeface="Wingdings" pitchFamily="2" charset="2"/>
              <a:buChar char="§"/>
              <a:defRPr/>
            </a:pPr>
            <a:r>
              <a:rPr lang="en-US" dirty="0" smtClean="0">
                <a:effectLst/>
                <a:latin typeface="Calibri" pitchFamily="34" charset="0"/>
                <a:cs typeface="Arial" pitchFamily="34" charset="0"/>
              </a:rPr>
              <a:t>Confirm all speakers will be attending</a:t>
            </a:r>
          </a:p>
          <a:p>
            <a:pPr>
              <a:buClr>
                <a:srgbClr val="0000FF"/>
              </a:buClr>
              <a:buFont typeface="Wingdings" pitchFamily="2" charset="2"/>
              <a:buChar char="§"/>
              <a:defRPr/>
            </a:pPr>
            <a:r>
              <a:rPr lang="en-US" dirty="0" smtClean="0">
                <a:effectLst/>
                <a:latin typeface="Calibri" pitchFamily="34" charset="0"/>
                <a:cs typeface="Arial" pitchFamily="34" charset="0"/>
              </a:rPr>
              <a:t>Request presentations in advance </a:t>
            </a:r>
          </a:p>
          <a:p>
            <a:pPr lvl="1">
              <a:buClr>
                <a:srgbClr val="0000FF"/>
              </a:buClr>
              <a:buFont typeface="Wingdings" pitchFamily="2" charset="2"/>
              <a:buChar char="§"/>
              <a:defRPr/>
            </a:pPr>
            <a:r>
              <a:rPr lang="en-US" dirty="0" smtClean="0">
                <a:effectLst/>
                <a:latin typeface="Calibri" pitchFamily="34" charset="0"/>
                <a:cs typeface="Arial" pitchFamily="34" charset="0"/>
              </a:rPr>
              <a:t>Review each presentation for appropriate length and commercialism</a:t>
            </a:r>
          </a:p>
          <a:p>
            <a:pPr>
              <a:buClr>
                <a:srgbClr val="0000FF"/>
              </a:buClr>
              <a:buFont typeface="Wingdings" pitchFamily="2" charset="2"/>
              <a:buChar char="§"/>
              <a:defRPr/>
            </a:pPr>
            <a:r>
              <a:rPr lang="en-US" dirty="0" smtClean="0">
                <a:effectLst/>
                <a:latin typeface="Calibri" pitchFamily="34" charset="0"/>
                <a:cs typeface="Arial" pitchFamily="34" charset="0"/>
              </a:rPr>
              <a:t>Presenters should bring their final presentation on-site with them</a:t>
            </a:r>
          </a:p>
          <a:p>
            <a:pPr>
              <a:buClr>
                <a:srgbClr val="0000FF"/>
              </a:buClr>
              <a:buFont typeface="Wingdings" pitchFamily="2" charset="2"/>
              <a:buChar char="§"/>
              <a:defRPr/>
            </a:pPr>
            <a:r>
              <a:rPr lang="en-US" dirty="0" smtClean="0">
                <a:effectLst/>
                <a:latin typeface="Calibri" pitchFamily="34" charset="0"/>
                <a:cs typeface="Arial" pitchFamily="34" charset="0"/>
              </a:rPr>
              <a:t>Send instructions to presenters noting these guidelines</a:t>
            </a:r>
          </a:p>
          <a:p>
            <a:pPr>
              <a:defRPr/>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7"/>
          <p:cNvSpPr>
            <a:spLocks noGrp="1"/>
          </p:cNvSpPr>
          <p:nvPr>
            <p:ph idx="1"/>
          </p:nvPr>
        </p:nvSpPr>
        <p:spPr>
          <a:xfrm>
            <a:off x="457200" y="990600"/>
            <a:ext cx="8229600" cy="5105400"/>
          </a:xfrm>
        </p:spPr>
        <p:txBody>
          <a:bodyPr/>
          <a:lstStyle/>
          <a:p>
            <a:pPr>
              <a:buClr>
                <a:srgbClr val="0000FF"/>
              </a:buClr>
              <a:buFont typeface="Wingdings" pitchFamily="2" charset="2"/>
              <a:buChar char="§"/>
            </a:pPr>
            <a:r>
              <a:rPr lang="en-US" sz="2800" dirty="0" smtClean="0">
                <a:effectLst/>
                <a:latin typeface="Calibri" pitchFamily="34" charset="0"/>
              </a:rPr>
              <a:t>Pick up your session chair packet from SAE staff.</a:t>
            </a:r>
          </a:p>
          <a:p>
            <a:pPr>
              <a:buClr>
                <a:srgbClr val="0000FF"/>
              </a:buClr>
              <a:buFont typeface="Wingdings" pitchFamily="2" charset="2"/>
              <a:buChar char="§"/>
            </a:pPr>
            <a:r>
              <a:rPr lang="en-US" sz="2800" dirty="0" smtClean="0">
                <a:effectLst/>
                <a:latin typeface="Calibri" pitchFamily="34" charset="0"/>
              </a:rPr>
              <a:t>Meet with presenters 30 minutes prior to start of session.</a:t>
            </a:r>
          </a:p>
          <a:p>
            <a:pPr>
              <a:buClr>
                <a:srgbClr val="0000FF"/>
              </a:buClr>
              <a:buFont typeface="Wingdings" pitchFamily="2" charset="2"/>
              <a:buChar char="§"/>
            </a:pPr>
            <a:r>
              <a:rPr lang="en-US" sz="2800" dirty="0" smtClean="0">
                <a:effectLst/>
                <a:latin typeface="Calibri" pitchFamily="34" charset="0"/>
              </a:rPr>
              <a:t>Encourage speakers to sit near the front</a:t>
            </a:r>
          </a:p>
          <a:p>
            <a:pPr>
              <a:buClr>
                <a:srgbClr val="0000FF"/>
              </a:buClr>
              <a:buFont typeface="Wingdings" pitchFamily="2" charset="2"/>
              <a:buChar char="§"/>
            </a:pPr>
            <a:r>
              <a:rPr lang="en-US" sz="2800" dirty="0" smtClean="0">
                <a:effectLst/>
                <a:latin typeface="Calibri" pitchFamily="34" charset="0"/>
              </a:rPr>
              <a:t>Limit the introduction of the speaker to name, affiliation and title of talk.</a:t>
            </a:r>
          </a:p>
          <a:p>
            <a:pPr>
              <a:buClr>
                <a:srgbClr val="0000FF"/>
              </a:buClr>
              <a:buFont typeface="Wingdings" pitchFamily="2" charset="2"/>
              <a:buChar char="§"/>
            </a:pPr>
            <a:r>
              <a:rPr lang="en-US" sz="2800" dirty="0" smtClean="0">
                <a:effectLst/>
                <a:latin typeface="Calibri" pitchFamily="34" charset="0"/>
              </a:rPr>
              <a:t>If the speaker does not sense their time is almost over, give them other cues.</a:t>
            </a:r>
          </a:p>
          <a:p>
            <a:pPr>
              <a:buClr>
                <a:srgbClr val="0000FF"/>
              </a:buClr>
              <a:buFont typeface="Wingdings" pitchFamily="2" charset="2"/>
              <a:buChar char="§"/>
            </a:pPr>
            <a:r>
              <a:rPr lang="en-US" sz="2800" dirty="0" smtClean="0">
                <a:effectLst/>
                <a:latin typeface="Calibri" pitchFamily="34" charset="0"/>
              </a:rPr>
              <a:t>Turn in your peak session count form.</a:t>
            </a:r>
          </a:p>
          <a:p>
            <a:pPr>
              <a:buClr>
                <a:srgbClr val="0000FF"/>
              </a:buClr>
              <a:buFont typeface="Wingdings" pitchFamily="2" charset="2"/>
              <a:buChar char="§"/>
            </a:pPr>
            <a:r>
              <a:rPr lang="en-US" sz="2800" dirty="0" smtClean="0">
                <a:effectLst/>
                <a:latin typeface="Calibri" pitchFamily="34" charset="0"/>
              </a:rPr>
              <a:t>Complete oral evaluation ratings in </a:t>
            </a:r>
            <a:r>
              <a:rPr lang="en-US" sz="2800" dirty="0" err="1" smtClean="0">
                <a:effectLst/>
                <a:latin typeface="Calibri" pitchFamily="34" charset="0"/>
              </a:rPr>
              <a:t>MyTechZone</a:t>
            </a:r>
            <a:endParaRPr lang="en-US" sz="2800" dirty="0" smtClean="0">
              <a:effectLst/>
              <a:latin typeface="Calibri" pitchFamily="34" charset="0"/>
            </a:endParaRPr>
          </a:p>
        </p:txBody>
      </p:sp>
      <p:sp>
        <p:nvSpPr>
          <p:cNvPr id="5" name="Rectangle 2"/>
          <p:cNvSpPr txBox="1">
            <a:spLocks noChangeArrowheads="1"/>
          </p:cNvSpPr>
          <p:nvPr/>
        </p:nvSpPr>
        <p:spPr bwMode="auto">
          <a:xfrm>
            <a:off x="76200" y="76200"/>
            <a:ext cx="9067800" cy="868362"/>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400" b="1">
                <a:solidFill>
                  <a:srgbClr val="0000FF"/>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rgbClr val="0000FF"/>
                </a:solidFill>
                <a:effectLst>
                  <a:outerShdw blurRad="38100" dist="38100" dir="2700000" algn="tl">
                    <a:srgbClr val="C0C0C0"/>
                  </a:outerShdw>
                </a:effectLst>
                <a:latin typeface="Garamond" pitchFamily="18" charset="0"/>
              </a:defRPr>
            </a:lvl2pPr>
            <a:lvl3pPr algn="ctr" rtl="0" eaLnBrk="0" fontAlgn="base" hangingPunct="0">
              <a:spcBef>
                <a:spcPct val="0"/>
              </a:spcBef>
              <a:spcAft>
                <a:spcPct val="0"/>
              </a:spcAft>
              <a:defRPr sz="4400" b="1">
                <a:solidFill>
                  <a:srgbClr val="0000FF"/>
                </a:solidFill>
                <a:effectLst>
                  <a:outerShdw blurRad="38100" dist="38100" dir="2700000" algn="tl">
                    <a:srgbClr val="C0C0C0"/>
                  </a:outerShdw>
                </a:effectLst>
                <a:latin typeface="Garamond" pitchFamily="18" charset="0"/>
              </a:defRPr>
            </a:lvl3pPr>
            <a:lvl4pPr algn="ctr" rtl="0" eaLnBrk="0" fontAlgn="base" hangingPunct="0">
              <a:spcBef>
                <a:spcPct val="0"/>
              </a:spcBef>
              <a:spcAft>
                <a:spcPct val="0"/>
              </a:spcAft>
              <a:defRPr sz="4400" b="1">
                <a:solidFill>
                  <a:srgbClr val="0000FF"/>
                </a:solidFill>
                <a:effectLst>
                  <a:outerShdw blurRad="38100" dist="38100" dir="2700000" algn="tl">
                    <a:srgbClr val="C0C0C0"/>
                  </a:outerShdw>
                </a:effectLst>
                <a:latin typeface="Garamond" pitchFamily="18" charset="0"/>
              </a:defRPr>
            </a:lvl4pPr>
            <a:lvl5pPr algn="ctr" rtl="0" eaLnBrk="0" fontAlgn="base" hangingPunct="0">
              <a:spcBef>
                <a:spcPct val="0"/>
              </a:spcBef>
              <a:spcAft>
                <a:spcPct val="0"/>
              </a:spcAft>
              <a:defRPr sz="4400" b="1">
                <a:solidFill>
                  <a:srgbClr val="0000FF"/>
                </a:solidFill>
                <a:effectLst>
                  <a:outerShdw blurRad="38100" dist="38100" dir="2700000" algn="tl">
                    <a:srgbClr val="C0C0C0"/>
                  </a:outerShdw>
                </a:effectLst>
                <a:latin typeface="Garamond" pitchFamily="18" charset="0"/>
              </a:defRPr>
            </a:lvl5pPr>
            <a:lvl6pPr marL="457200" algn="ctr" rtl="0" fontAlgn="base">
              <a:spcBef>
                <a:spcPct val="0"/>
              </a:spcBef>
              <a:spcAft>
                <a:spcPct val="0"/>
              </a:spcAft>
              <a:defRPr sz="4400" b="1">
                <a:solidFill>
                  <a:srgbClr val="0000FF"/>
                </a:solidFill>
                <a:effectLst>
                  <a:outerShdw blurRad="38100" dist="38100" dir="2700000" algn="tl">
                    <a:srgbClr val="C0C0C0"/>
                  </a:outerShdw>
                </a:effectLst>
                <a:latin typeface="Garamond" pitchFamily="18" charset="0"/>
              </a:defRPr>
            </a:lvl6pPr>
            <a:lvl7pPr marL="914400" algn="ctr" rtl="0" fontAlgn="base">
              <a:spcBef>
                <a:spcPct val="0"/>
              </a:spcBef>
              <a:spcAft>
                <a:spcPct val="0"/>
              </a:spcAft>
              <a:defRPr sz="4400" b="1">
                <a:solidFill>
                  <a:srgbClr val="0000FF"/>
                </a:solidFill>
                <a:effectLst>
                  <a:outerShdw blurRad="38100" dist="38100" dir="2700000" algn="tl">
                    <a:srgbClr val="C0C0C0"/>
                  </a:outerShdw>
                </a:effectLst>
                <a:latin typeface="Garamond" pitchFamily="18" charset="0"/>
              </a:defRPr>
            </a:lvl7pPr>
            <a:lvl8pPr marL="1371600" algn="ctr" rtl="0" fontAlgn="base">
              <a:spcBef>
                <a:spcPct val="0"/>
              </a:spcBef>
              <a:spcAft>
                <a:spcPct val="0"/>
              </a:spcAft>
              <a:defRPr sz="4400" b="1">
                <a:solidFill>
                  <a:srgbClr val="0000FF"/>
                </a:solidFill>
                <a:effectLst>
                  <a:outerShdw blurRad="38100" dist="38100" dir="2700000" algn="tl">
                    <a:srgbClr val="C0C0C0"/>
                  </a:outerShdw>
                </a:effectLst>
                <a:latin typeface="Garamond" pitchFamily="18" charset="0"/>
              </a:defRPr>
            </a:lvl8pPr>
            <a:lvl9pPr marL="1828800" algn="ctr" rtl="0" fontAlgn="base">
              <a:spcBef>
                <a:spcPct val="0"/>
              </a:spcBef>
              <a:spcAft>
                <a:spcPct val="0"/>
              </a:spcAft>
              <a:defRPr sz="4400" b="1">
                <a:solidFill>
                  <a:srgbClr val="0000FF"/>
                </a:solidFill>
                <a:effectLst>
                  <a:outerShdw blurRad="38100" dist="38100" dir="2700000" algn="tl">
                    <a:srgbClr val="C0C0C0"/>
                  </a:outerShdw>
                </a:effectLst>
                <a:latin typeface="Garamond" pitchFamily="18" charset="0"/>
              </a:defRPr>
            </a:lvl9pPr>
          </a:lstStyle>
          <a:p>
            <a:pPr>
              <a:defRPr/>
            </a:pPr>
            <a:r>
              <a:rPr lang="en-US" sz="6000" dirty="0" smtClean="0">
                <a:effectLst/>
                <a:latin typeface="Corbel" pitchFamily="34" charset="0"/>
              </a:rPr>
              <a:t>On-Site</a:t>
            </a:r>
            <a:endParaRPr lang="en-US" sz="6000" dirty="0">
              <a:latin typeface="Corbe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76200"/>
            <a:ext cx="9144000" cy="914400"/>
          </a:xfrm>
        </p:spPr>
        <p:txBody>
          <a:bodyPr/>
          <a:lstStyle/>
          <a:p>
            <a:pPr>
              <a:defRPr/>
            </a:pPr>
            <a:r>
              <a:rPr lang="en-US" sz="5000" dirty="0" smtClean="0">
                <a:effectLst/>
                <a:latin typeface="Corbel" pitchFamily="34" charset="0"/>
              </a:rPr>
              <a:t>Oral Presentation Score Entry</a:t>
            </a:r>
            <a:endParaRPr lang="en-US" sz="5000" dirty="0">
              <a:effectLst/>
              <a:latin typeface="Corbel" pitchFamily="34" charset="0"/>
            </a:endParaRPr>
          </a:p>
        </p:txBody>
      </p:sp>
      <p:pic>
        <p:nvPicPr>
          <p:cNvPr id="29699" name="Picture 5"/>
          <p:cNvPicPr>
            <a:picLocks noChangeArrowheads="1"/>
          </p:cNvPicPr>
          <p:nvPr/>
        </p:nvPicPr>
        <p:blipFill>
          <a:blip r:embed="rId3" cstate="print"/>
          <a:srcRect l="31291" t="13315" r="20622" b="26535"/>
          <a:stretch>
            <a:fillRect/>
          </a:stretch>
        </p:blipFill>
        <p:spPr bwMode="auto">
          <a:xfrm>
            <a:off x="1447800" y="1066800"/>
            <a:ext cx="6629400" cy="4114800"/>
          </a:xfrm>
          <a:prstGeom prst="rect">
            <a:avLst/>
          </a:prstGeom>
          <a:noFill/>
          <a:ln w="9525">
            <a:noFill/>
            <a:miter lim="800000"/>
            <a:headEnd/>
            <a:tailEnd/>
          </a:ln>
        </p:spPr>
      </p:pic>
      <p:sp>
        <p:nvSpPr>
          <p:cNvPr id="29700" name="TextBox 3"/>
          <p:cNvSpPr txBox="1">
            <a:spLocks noChangeArrowheads="1"/>
          </p:cNvSpPr>
          <p:nvPr/>
        </p:nvSpPr>
        <p:spPr bwMode="auto">
          <a:xfrm>
            <a:off x="533400" y="5248870"/>
            <a:ext cx="8305800" cy="923330"/>
          </a:xfrm>
          <a:prstGeom prst="rect">
            <a:avLst/>
          </a:prstGeom>
          <a:noFill/>
          <a:ln w="9525">
            <a:noFill/>
            <a:miter lim="800000"/>
            <a:headEnd/>
            <a:tailEnd/>
          </a:ln>
        </p:spPr>
        <p:txBody>
          <a:bodyPr wrap="square">
            <a:spAutoFit/>
          </a:bodyPr>
          <a:lstStyle/>
          <a:p>
            <a:r>
              <a:rPr lang="en-US" dirty="0" smtClean="0">
                <a:solidFill>
                  <a:srgbClr val="FF0000"/>
                </a:solidFill>
                <a:latin typeface="Calibri" pitchFamily="34" charset="0"/>
              </a:rPr>
              <a:t>For most meetings, computers are provided in registration or the participant lounges to enter </a:t>
            </a:r>
            <a:r>
              <a:rPr lang="en-US" dirty="0">
                <a:solidFill>
                  <a:srgbClr val="FF0000"/>
                </a:solidFill>
                <a:latin typeface="Calibri" pitchFamily="34" charset="0"/>
              </a:rPr>
              <a:t>scores from oral evaluation cards.  All scores and recommendations for awards </a:t>
            </a:r>
            <a:r>
              <a:rPr lang="en-US" dirty="0" smtClean="0">
                <a:solidFill>
                  <a:srgbClr val="FF0000"/>
                </a:solidFill>
                <a:latin typeface="Calibri" pitchFamily="34" charset="0"/>
              </a:rPr>
              <a:t>are entered </a:t>
            </a:r>
            <a:r>
              <a:rPr lang="en-US" dirty="0">
                <a:solidFill>
                  <a:srgbClr val="FF0000"/>
                </a:solidFill>
                <a:latin typeface="Calibri" pitchFamily="34" charset="0"/>
              </a:rPr>
              <a:t>in www.sae.org/mytechzone.</a:t>
            </a:r>
          </a:p>
        </p:txBody>
      </p:sp>
      <p:sp>
        <p:nvSpPr>
          <p:cNvPr id="29701" name="Left Arrow 4"/>
          <p:cNvSpPr>
            <a:spLocks noChangeArrowheads="1"/>
          </p:cNvSpPr>
          <p:nvPr/>
        </p:nvSpPr>
        <p:spPr bwMode="auto">
          <a:xfrm rot="-558970">
            <a:off x="7945582" y="2214287"/>
            <a:ext cx="1024905" cy="344344"/>
          </a:xfrm>
          <a:prstGeom prst="leftArrow">
            <a:avLst>
              <a:gd name="adj1" fmla="val 50000"/>
              <a:gd name="adj2" fmla="val 50149"/>
            </a:avLst>
          </a:prstGeom>
          <a:solidFill>
            <a:srgbClr val="FF0000"/>
          </a:solidFill>
          <a:ln w="9525" algn="ctr">
            <a:solidFill>
              <a:schemeClr val="tx1"/>
            </a:solidFill>
            <a:round/>
            <a:headEnd/>
            <a:tailEnd/>
          </a:ln>
        </p:spPr>
        <p:txBody>
          <a:bodyPr/>
          <a:lstStyle/>
          <a:p>
            <a:endParaRPr lang="en-US">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533400" y="1066800"/>
            <a:ext cx="8229600" cy="1143000"/>
          </a:xfrm>
        </p:spPr>
        <p:txBody>
          <a:bodyPr/>
          <a:lstStyle/>
          <a:p>
            <a:pPr eaLnBrk="1" hangingPunct="1">
              <a:defRPr/>
            </a:pPr>
            <a:r>
              <a:rPr lang="en-US" sz="6000" dirty="0" smtClean="0">
                <a:solidFill>
                  <a:srgbClr val="FF0000"/>
                </a:solidFill>
                <a:latin typeface="Corbel" pitchFamily="34" charset="0"/>
              </a:rPr>
              <a:t>THANK YOU!</a:t>
            </a:r>
          </a:p>
        </p:txBody>
      </p:sp>
      <p:sp>
        <p:nvSpPr>
          <p:cNvPr id="304131" name="Rectangle 3"/>
          <p:cNvSpPr>
            <a:spLocks noGrp="1" noChangeArrowheads="1"/>
          </p:cNvSpPr>
          <p:nvPr>
            <p:ph type="body" idx="1"/>
          </p:nvPr>
        </p:nvSpPr>
        <p:spPr>
          <a:xfrm>
            <a:off x="2209800" y="2362200"/>
            <a:ext cx="4800600" cy="2362200"/>
          </a:xfrm>
          <a:ln w="12700">
            <a:noFill/>
          </a:ln>
        </p:spPr>
        <p:txBody>
          <a:bodyPr/>
          <a:lstStyle/>
          <a:p>
            <a:pPr algn="ctr" eaLnBrk="1" fontAlgn="auto" hangingPunct="1">
              <a:spcAft>
                <a:spcPts val="0"/>
              </a:spcAft>
              <a:buFont typeface="Arial" pitchFamily="34" charset="0"/>
              <a:buNone/>
              <a:defRPr/>
            </a:pPr>
            <a:r>
              <a:rPr lang="en-US" sz="2400" dirty="0" smtClean="0"/>
              <a:t>Questions?</a:t>
            </a:r>
          </a:p>
          <a:p>
            <a:pPr algn="ctr" eaLnBrk="1" fontAlgn="auto" hangingPunct="1">
              <a:spcAft>
                <a:spcPts val="0"/>
              </a:spcAft>
              <a:buFont typeface="Arial" pitchFamily="34" charset="0"/>
              <a:buNone/>
              <a:defRPr/>
            </a:pPr>
            <a:r>
              <a:rPr lang="en-US" sz="2400" dirty="0" smtClean="0"/>
              <a:t>Contact </a:t>
            </a:r>
            <a:r>
              <a:rPr lang="en-US" sz="2400" dirty="0"/>
              <a:t>SAE Customer Service</a:t>
            </a:r>
          </a:p>
          <a:p>
            <a:pPr algn="ctr" eaLnBrk="1" fontAlgn="auto" hangingPunct="1">
              <a:spcAft>
                <a:spcPts val="0"/>
              </a:spcAft>
              <a:buFont typeface="Arial" pitchFamily="34" charset="0"/>
              <a:buNone/>
              <a:defRPr/>
            </a:pPr>
            <a:r>
              <a:rPr lang="en-US" sz="2400" dirty="0">
                <a:hlinkClick r:id="rId3"/>
              </a:rPr>
              <a:t>CustomerService@sae.org</a:t>
            </a:r>
            <a:r>
              <a:rPr lang="en-US" sz="2400" dirty="0"/>
              <a:t> </a:t>
            </a:r>
          </a:p>
          <a:p>
            <a:pPr algn="ctr" eaLnBrk="1" fontAlgn="auto" hangingPunct="1">
              <a:spcAft>
                <a:spcPts val="0"/>
              </a:spcAft>
              <a:buFont typeface="Arial" pitchFamily="34" charset="0"/>
              <a:buNone/>
              <a:defRPr/>
            </a:pPr>
            <a:r>
              <a:rPr lang="en-US" sz="2400" dirty="0"/>
              <a:t>1-877-606-7323</a:t>
            </a:r>
          </a:p>
          <a:p>
            <a:pPr algn="ctr" eaLnBrk="1" fontAlgn="auto" hangingPunct="1">
              <a:spcAft>
                <a:spcPts val="0"/>
              </a:spcAft>
              <a:buFont typeface="Arial" pitchFamily="34" charset="0"/>
              <a:buNone/>
              <a:defRPr/>
            </a:pPr>
            <a:r>
              <a:rPr lang="en-US" sz="2400" dirty="0"/>
              <a:t>724-776-4970</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0" y="0"/>
            <a:ext cx="9144000" cy="914400"/>
          </a:xfrm>
        </p:spPr>
        <p:txBody>
          <a:bodyPr/>
          <a:lstStyle/>
          <a:p>
            <a:pPr eaLnBrk="1" hangingPunct="1">
              <a:defRPr/>
            </a:pPr>
            <a:r>
              <a:rPr lang="en-US" sz="6000" dirty="0" smtClean="0">
                <a:effectLst/>
                <a:latin typeface="Corbel" pitchFamily="34" charset="0"/>
              </a:rPr>
              <a:t>Today’s Training</a:t>
            </a:r>
          </a:p>
        </p:txBody>
      </p:sp>
      <p:sp>
        <p:nvSpPr>
          <p:cNvPr id="163843" name="Rectangle 3"/>
          <p:cNvSpPr>
            <a:spLocks noGrp="1" noChangeArrowheads="1"/>
          </p:cNvSpPr>
          <p:nvPr>
            <p:ph type="body" sz="half" idx="1"/>
          </p:nvPr>
        </p:nvSpPr>
        <p:spPr>
          <a:xfrm>
            <a:off x="1828800" y="1447800"/>
            <a:ext cx="7086600" cy="4724400"/>
          </a:xfrm>
        </p:spPr>
        <p:txBody>
          <a:bodyPr/>
          <a:lstStyle/>
          <a:p>
            <a:pPr eaLnBrk="1" hangingPunct="1">
              <a:buFontTx/>
              <a:buNone/>
              <a:defRPr/>
            </a:pPr>
            <a:r>
              <a:rPr lang="en-US" sz="3600" b="1" dirty="0" smtClean="0">
                <a:solidFill>
                  <a:srgbClr val="006600"/>
                </a:solidFill>
                <a:effectLst/>
                <a:latin typeface="Arial" charset="0"/>
              </a:rPr>
              <a:t>	Review screens that SAE session organizers, authors, reviewers and staff will use.</a:t>
            </a:r>
          </a:p>
          <a:p>
            <a:pPr eaLnBrk="1" hangingPunct="1">
              <a:buFontTx/>
              <a:buNone/>
              <a:defRPr/>
            </a:pPr>
            <a:endParaRPr lang="en-US" sz="2400" b="1" dirty="0" smtClean="0">
              <a:solidFill>
                <a:srgbClr val="006600"/>
              </a:solidFill>
              <a:effectLst/>
              <a:latin typeface="Arial" charset="0"/>
            </a:endParaRPr>
          </a:p>
          <a:p>
            <a:pPr eaLnBrk="1" hangingPunct="1">
              <a:buFontTx/>
              <a:buNone/>
              <a:defRPr/>
            </a:pPr>
            <a:r>
              <a:rPr lang="en-US" sz="3600" b="1" dirty="0" smtClean="0">
                <a:solidFill>
                  <a:srgbClr val="006600"/>
                </a:solidFill>
                <a:effectLst/>
                <a:latin typeface="Arial" charset="0"/>
              </a:rPr>
              <a:t>	On-site roles / responsibilities</a:t>
            </a:r>
          </a:p>
          <a:p>
            <a:pPr eaLnBrk="1" hangingPunct="1">
              <a:buFontTx/>
              <a:buNone/>
              <a:defRPr/>
            </a:pPr>
            <a:endParaRPr lang="en-US" sz="3600" b="1" dirty="0" smtClean="0">
              <a:solidFill>
                <a:srgbClr val="006600"/>
              </a:solidFill>
              <a:effectLst/>
              <a:latin typeface="Arial" charset="0"/>
            </a:endParaRPr>
          </a:p>
          <a:p>
            <a:pPr eaLnBrk="1" hangingPunct="1">
              <a:buFontTx/>
              <a:buNone/>
              <a:defRPr/>
            </a:pPr>
            <a:r>
              <a:rPr lang="en-US" sz="3600" b="1" dirty="0" smtClean="0">
                <a:solidFill>
                  <a:srgbClr val="006600"/>
                </a:solidFill>
                <a:effectLst/>
                <a:latin typeface="Arial" charset="0"/>
              </a:rPr>
              <a:t>   Current Deadlines</a:t>
            </a:r>
            <a:endParaRPr lang="en-US" sz="3600" b="1" dirty="0" smtClean="0">
              <a:solidFill>
                <a:srgbClr val="FFFF00"/>
              </a:solidFill>
            </a:endParaRPr>
          </a:p>
          <a:p>
            <a:pPr eaLnBrk="1" hangingPunct="1">
              <a:buFontTx/>
              <a:buNone/>
              <a:defRPr/>
            </a:pPr>
            <a:endParaRPr lang="en-US" b="1" dirty="0" smtClean="0">
              <a:solidFill>
                <a:srgbClr val="FFFF00"/>
              </a:solidFill>
            </a:endParaRPr>
          </a:p>
        </p:txBody>
      </p:sp>
      <p:pic>
        <p:nvPicPr>
          <p:cNvPr id="6148" name="Picture 10" descr="C:\Documents and Settings\robertk\Local Settings\Temporary Internet Files\Content.IE5\DYOY3B7T\MCj04326630000[1].png"/>
          <p:cNvPicPr>
            <a:picLocks noChangeAspect="1" noChangeArrowheads="1"/>
          </p:cNvPicPr>
          <p:nvPr/>
        </p:nvPicPr>
        <p:blipFill>
          <a:blip r:embed="rId3" cstate="print"/>
          <a:srcRect/>
          <a:stretch>
            <a:fillRect/>
          </a:stretch>
        </p:blipFill>
        <p:spPr bwMode="auto">
          <a:xfrm>
            <a:off x="228600" y="1409700"/>
            <a:ext cx="1447800" cy="1447800"/>
          </a:xfrm>
          <a:prstGeom prst="rect">
            <a:avLst/>
          </a:prstGeom>
          <a:noFill/>
          <a:ln w="9525">
            <a:noFill/>
            <a:miter lim="800000"/>
            <a:headEnd/>
            <a:tailEnd/>
          </a:ln>
        </p:spPr>
      </p:pic>
      <p:pic>
        <p:nvPicPr>
          <p:cNvPr id="6149" name="Picture 10" descr="C:\Documents and Settings\robertk\Local Settings\Temporary Internet Files\Content.IE5\DYOY3B7T\MCj04326630000[1].png"/>
          <p:cNvPicPr>
            <a:picLocks noChangeAspect="1" noChangeArrowheads="1"/>
          </p:cNvPicPr>
          <p:nvPr/>
        </p:nvPicPr>
        <p:blipFill>
          <a:blip r:embed="rId3" cstate="print"/>
          <a:srcRect/>
          <a:stretch>
            <a:fillRect/>
          </a:stretch>
        </p:blipFill>
        <p:spPr bwMode="auto">
          <a:xfrm>
            <a:off x="304800" y="3242953"/>
            <a:ext cx="1371600" cy="1371600"/>
          </a:xfrm>
          <a:prstGeom prst="rect">
            <a:avLst/>
          </a:prstGeom>
          <a:noFill/>
          <a:ln w="9525">
            <a:noFill/>
            <a:miter lim="800000"/>
            <a:headEnd/>
            <a:tailEnd/>
          </a:ln>
        </p:spPr>
      </p:pic>
      <p:pic>
        <p:nvPicPr>
          <p:cNvPr id="6150" name="Picture 10" descr="C:\Documents and Settings\robertk\Local Settings\Temporary Internet Files\Content.IE5\DYOY3B7T\MCj04326630000[1].png"/>
          <p:cNvPicPr>
            <a:picLocks noChangeAspect="1" noChangeArrowheads="1"/>
          </p:cNvPicPr>
          <p:nvPr/>
        </p:nvPicPr>
        <p:blipFill>
          <a:blip r:embed="rId3" cstate="print"/>
          <a:srcRect/>
          <a:stretch>
            <a:fillRect/>
          </a:stretch>
        </p:blipFill>
        <p:spPr bwMode="auto">
          <a:xfrm>
            <a:off x="304800" y="4538353"/>
            <a:ext cx="14478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3" descr="mytechzone_Logo-outline"/>
          <p:cNvPicPr>
            <a:picLocks noChangeArrowheads="1"/>
          </p:cNvPicPr>
          <p:nvPr/>
        </p:nvPicPr>
        <p:blipFill>
          <a:blip r:embed="rId3" cstate="print"/>
          <a:srcRect b="23711"/>
          <a:stretch>
            <a:fillRect/>
          </a:stretch>
        </p:blipFill>
        <p:spPr bwMode="auto">
          <a:xfrm>
            <a:off x="914400" y="533400"/>
            <a:ext cx="7772400" cy="54864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p:cNvPicPr>
            <a:picLocks noChangeAspect="1" noChangeArrowheads="1"/>
          </p:cNvPicPr>
          <p:nvPr/>
        </p:nvPicPr>
        <p:blipFill>
          <a:blip r:embed="rId3" cstate="print"/>
          <a:srcRect l="41251" t="34000" r="31876" b="23000"/>
          <a:stretch>
            <a:fillRect/>
          </a:stretch>
        </p:blipFill>
        <p:spPr bwMode="auto">
          <a:xfrm>
            <a:off x="0" y="685800"/>
            <a:ext cx="3276600" cy="3276600"/>
          </a:xfrm>
          <a:prstGeom prst="rect">
            <a:avLst/>
          </a:prstGeom>
          <a:noFill/>
          <a:ln w="9525">
            <a:noFill/>
            <a:miter lim="800000"/>
            <a:headEnd/>
            <a:tailEnd/>
          </a:ln>
        </p:spPr>
      </p:pic>
      <p:sp>
        <p:nvSpPr>
          <p:cNvPr id="5123" name="Rectangle 2"/>
          <p:cNvSpPr>
            <a:spLocks noGrp="1" noChangeArrowheads="1"/>
          </p:cNvSpPr>
          <p:nvPr>
            <p:ph type="title"/>
          </p:nvPr>
        </p:nvSpPr>
        <p:spPr>
          <a:xfrm>
            <a:off x="0" y="0"/>
            <a:ext cx="8991600" cy="887412"/>
          </a:xfrm>
        </p:spPr>
        <p:txBody>
          <a:bodyPr/>
          <a:lstStyle/>
          <a:p>
            <a:pPr eaLnBrk="1" hangingPunct="1"/>
            <a:r>
              <a:rPr lang="en-US" sz="6000" dirty="0" smtClean="0">
                <a:effectLst/>
                <a:latin typeface="Corbel" pitchFamily="34" charset="0"/>
              </a:rPr>
              <a:t>Accessing </a:t>
            </a:r>
            <a:r>
              <a:rPr lang="en-US" sz="6000" dirty="0" err="1" smtClean="0">
                <a:effectLst/>
                <a:latin typeface="Corbel" pitchFamily="34" charset="0"/>
              </a:rPr>
              <a:t>MyTechZone</a:t>
            </a:r>
            <a:endParaRPr lang="en-US" sz="6000" dirty="0" smtClean="0">
              <a:effectLst/>
              <a:latin typeface="Corbel" pitchFamily="34" charset="0"/>
            </a:endParaRPr>
          </a:p>
        </p:txBody>
      </p:sp>
      <p:sp>
        <p:nvSpPr>
          <p:cNvPr id="5124" name="TextBox 7"/>
          <p:cNvSpPr txBox="1">
            <a:spLocks noChangeArrowheads="1"/>
          </p:cNvSpPr>
          <p:nvPr/>
        </p:nvSpPr>
        <p:spPr bwMode="auto">
          <a:xfrm>
            <a:off x="0" y="838200"/>
            <a:ext cx="3200400" cy="400050"/>
          </a:xfrm>
          <a:prstGeom prst="rect">
            <a:avLst/>
          </a:prstGeom>
          <a:noFill/>
          <a:ln w="9525">
            <a:noFill/>
            <a:miter lim="800000"/>
            <a:headEnd/>
            <a:tailEnd/>
          </a:ln>
        </p:spPr>
        <p:txBody>
          <a:bodyPr>
            <a:spAutoFit/>
          </a:bodyPr>
          <a:lstStyle/>
          <a:p>
            <a:r>
              <a:rPr lang="en-US" sz="2000" b="1">
                <a:solidFill>
                  <a:srgbClr val="FF0000"/>
                </a:solidFill>
              </a:rPr>
              <a:t>http://volunteers.sae.org/</a:t>
            </a:r>
          </a:p>
        </p:txBody>
      </p:sp>
      <p:pic>
        <p:nvPicPr>
          <p:cNvPr id="5125" name="Picture 8"/>
          <p:cNvPicPr>
            <a:picLocks noChangeAspect="1" noChangeArrowheads="1"/>
          </p:cNvPicPr>
          <p:nvPr/>
        </p:nvPicPr>
        <p:blipFill>
          <a:blip r:embed="rId4" cstate="print"/>
          <a:srcRect l="22501" t="36000" r="42500" b="39000"/>
          <a:stretch>
            <a:fillRect/>
          </a:stretch>
        </p:blipFill>
        <p:spPr bwMode="auto">
          <a:xfrm>
            <a:off x="4724400" y="1066800"/>
            <a:ext cx="4267200" cy="1905000"/>
          </a:xfrm>
          <a:prstGeom prst="rect">
            <a:avLst/>
          </a:prstGeom>
          <a:noFill/>
          <a:ln w="9525">
            <a:noFill/>
            <a:miter lim="800000"/>
            <a:headEnd/>
            <a:tailEnd/>
          </a:ln>
        </p:spPr>
      </p:pic>
      <p:sp>
        <p:nvSpPr>
          <p:cNvPr id="5126" name="TextBox 9"/>
          <p:cNvSpPr txBox="1">
            <a:spLocks noChangeArrowheads="1"/>
          </p:cNvSpPr>
          <p:nvPr/>
        </p:nvSpPr>
        <p:spPr bwMode="auto">
          <a:xfrm>
            <a:off x="5562600" y="762000"/>
            <a:ext cx="3200400" cy="400050"/>
          </a:xfrm>
          <a:prstGeom prst="rect">
            <a:avLst/>
          </a:prstGeom>
          <a:noFill/>
          <a:ln w="9525">
            <a:noFill/>
            <a:miter lim="800000"/>
            <a:headEnd/>
            <a:tailEnd/>
          </a:ln>
        </p:spPr>
        <p:txBody>
          <a:bodyPr>
            <a:spAutoFit/>
          </a:bodyPr>
          <a:lstStyle/>
          <a:p>
            <a:r>
              <a:rPr lang="en-US" sz="2000" b="1">
                <a:solidFill>
                  <a:srgbClr val="FF0000"/>
                </a:solidFill>
              </a:rPr>
              <a:t>www.sae.org</a:t>
            </a:r>
          </a:p>
        </p:txBody>
      </p:sp>
      <p:pic>
        <p:nvPicPr>
          <p:cNvPr id="5127" name="Picture 5"/>
          <p:cNvPicPr>
            <a:picLocks noChangeAspect="1" noChangeArrowheads="1"/>
          </p:cNvPicPr>
          <p:nvPr/>
        </p:nvPicPr>
        <p:blipFill>
          <a:blip r:embed="rId5" cstate="print"/>
          <a:srcRect l="20625" t="33000" r="49620" b="21001"/>
          <a:stretch>
            <a:fillRect/>
          </a:stretch>
        </p:blipFill>
        <p:spPr bwMode="auto">
          <a:xfrm>
            <a:off x="381000" y="4114800"/>
            <a:ext cx="2838450" cy="2743200"/>
          </a:xfrm>
          <a:prstGeom prst="rect">
            <a:avLst/>
          </a:prstGeom>
          <a:noFill/>
          <a:ln w="9525">
            <a:noFill/>
            <a:miter lim="800000"/>
            <a:headEnd/>
            <a:tailEnd/>
          </a:ln>
        </p:spPr>
      </p:pic>
      <p:sp>
        <p:nvSpPr>
          <p:cNvPr id="5128" name="TextBox 12"/>
          <p:cNvSpPr txBox="1">
            <a:spLocks noChangeArrowheads="1"/>
          </p:cNvSpPr>
          <p:nvPr/>
        </p:nvSpPr>
        <p:spPr bwMode="auto">
          <a:xfrm>
            <a:off x="200025" y="3733800"/>
            <a:ext cx="3200400" cy="400050"/>
          </a:xfrm>
          <a:prstGeom prst="rect">
            <a:avLst/>
          </a:prstGeom>
          <a:noFill/>
          <a:ln w="9525">
            <a:noFill/>
            <a:miter lim="800000"/>
            <a:headEnd/>
            <a:tailEnd/>
          </a:ln>
        </p:spPr>
        <p:txBody>
          <a:bodyPr>
            <a:spAutoFit/>
          </a:bodyPr>
          <a:lstStyle/>
          <a:p>
            <a:r>
              <a:rPr lang="en-US" sz="2000" b="1" dirty="0" smtClean="0">
                <a:solidFill>
                  <a:srgbClr val="FF0000"/>
                </a:solidFill>
              </a:rPr>
              <a:t>Event Website</a:t>
            </a:r>
            <a:endParaRPr lang="en-US" sz="2000" b="1" dirty="0">
              <a:solidFill>
                <a:srgbClr val="FF0000"/>
              </a:solidFill>
            </a:endParaRPr>
          </a:p>
        </p:txBody>
      </p:sp>
      <p:pic>
        <p:nvPicPr>
          <p:cNvPr id="5129" name="Picture 9"/>
          <p:cNvPicPr>
            <a:picLocks noChangeAspect="1" noChangeArrowheads="1"/>
          </p:cNvPicPr>
          <p:nvPr/>
        </p:nvPicPr>
        <p:blipFill>
          <a:blip r:embed="rId6" cstate="print"/>
          <a:srcRect t="19048" r="21429"/>
          <a:stretch>
            <a:fillRect/>
          </a:stretch>
        </p:blipFill>
        <p:spPr bwMode="auto">
          <a:xfrm>
            <a:off x="4191000" y="3325813"/>
            <a:ext cx="4724400" cy="3532187"/>
          </a:xfrm>
          <a:prstGeom prst="rect">
            <a:avLst/>
          </a:prstGeom>
          <a:noFill/>
          <a:ln w="9525">
            <a:noFill/>
            <a:miter lim="800000"/>
            <a:headEnd/>
            <a:tailEnd/>
          </a:ln>
        </p:spPr>
      </p:pic>
      <p:sp>
        <p:nvSpPr>
          <p:cNvPr id="5130" name="TextBox 12"/>
          <p:cNvSpPr txBox="1">
            <a:spLocks noChangeArrowheads="1"/>
          </p:cNvSpPr>
          <p:nvPr/>
        </p:nvSpPr>
        <p:spPr bwMode="auto">
          <a:xfrm>
            <a:off x="5562600" y="2925763"/>
            <a:ext cx="3200400" cy="400050"/>
          </a:xfrm>
          <a:prstGeom prst="rect">
            <a:avLst/>
          </a:prstGeom>
          <a:noFill/>
          <a:ln w="9525">
            <a:noFill/>
            <a:miter lim="800000"/>
            <a:headEnd/>
            <a:tailEnd/>
          </a:ln>
        </p:spPr>
        <p:txBody>
          <a:bodyPr>
            <a:spAutoFit/>
          </a:bodyPr>
          <a:lstStyle/>
          <a:p>
            <a:r>
              <a:rPr lang="en-US" sz="2000" b="1">
                <a:solidFill>
                  <a:srgbClr val="FF0000"/>
                </a:solidFill>
              </a:rPr>
              <a:t>http://my.sae.org/</a:t>
            </a:r>
          </a:p>
        </p:txBody>
      </p:sp>
      <p:sp>
        <p:nvSpPr>
          <p:cNvPr id="2" name="Oval Callout 1"/>
          <p:cNvSpPr/>
          <p:nvPr/>
        </p:nvSpPr>
        <p:spPr bwMode="auto">
          <a:xfrm>
            <a:off x="2819399" y="2139949"/>
            <a:ext cx="2504131" cy="1822451"/>
          </a:xfrm>
          <a:prstGeom prst="wedgeEllipseCallout">
            <a:avLst/>
          </a:prstGeom>
          <a:solidFill>
            <a:srgbClr val="0788C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rPr>
              <a:t>Contact SAE Customer Service for login issues</a:t>
            </a:r>
          </a:p>
          <a:p>
            <a:pPr algn="ctr" eaLnBrk="1" fontAlgn="auto" hangingPunct="1">
              <a:spcAft>
                <a:spcPts val="0"/>
              </a:spcAft>
              <a:buFont typeface="Arial" pitchFamily="34" charset="0"/>
              <a:buNone/>
              <a:defRPr/>
            </a:pPr>
            <a:r>
              <a:rPr lang="en-US" sz="1200" dirty="0">
                <a:hlinkClick r:id="rId7"/>
              </a:rPr>
              <a:t>CustomerService@sae.org</a:t>
            </a:r>
            <a:r>
              <a:rPr lang="en-US" sz="1200" dirty="0"/>
              <a:t> </a:t>
            </a:r>
          </a:p>
          <a:p>
            <a:pPr algn="ctr" eaLnBrk="1" fontAlgn="auto" hangingPunct="1">
              <a:spcAft>
                <a:spcPts val="0"/>
              </a:spcAft>
              <a:buFont typeface="Arial" pitchFamily="34" charset="0"/>
              <a:buNone/>
              <a:defRPr/>
            </a:pPr>
            <a:r>
              <a:rPr lang="en-US" sz="1400" dirty="0"/>
              <a:t>1-877-606-7323</a:t>
            </a:r>
          </a:p>
          <a:p>
            <a:pPr algn="ctr" eaLnBrk="1" fontAlgn="auto" hangingPunct="1">
              <a:spcAft>
                <a:spcPts val="0"/>
              </a:spcAft>
              <a:buFont typeface="Arial" pitchFamily="34" charset="0"/>
              <a:buNone/>
              <a:defRPr/>
            </a:pPr>
            <a:r>
              <a:rPr lang="en-US" sz="1400" dirty="0"/>
              <a:t>724-776-4970</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itchFamily="18" charset="0"/>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sz="6000" dirty="0" smtClean="0">
                <a:effectLst/>
                <a:latin typeface="Corbel" pitchFamily="34" charset="0"/>
                <a:cs typeface="Arial" pitchFamily="34" charset="0"/>
              </a:rPr>
              <a:t>Session Descriptions</a:t>
            </a:r>
            <a:endParaRPr lang="en-US" sz="6000" dirty="0">
              <a:effectLst/>
              <a:latin typeface="Corbel" pitchFamily="34" charset="0"/>
              <a:cs typeface="Arial" pitchFamily="34" charset="0"/>
            </a:endParaRPr>
          </a:p>
        </p:txBody>
      </p:sp>
      <p:sp>
        <p:nvSpPr>
          <p:cNvPr id="3" name="Content Placeholder 2"/>
          <p:cNvSpPr>
            <a:spLocks noGrp="1"/>
          </p:cNvSpPr>
          <p:nvPr>
            <p:ph idx="1"/>
          </p:nvPr>
        </p:nvSpPr>
        <p:spPr>
          <a:xfrm>
            <a:off x="457200" y="1524000"/>
            <a:ext cx="8229600" cy="3429000"/>
          </a:xfrm>
        </p:spPr>
        <p:txBody>
          <a:bodyPr/>
          <a:lstStyle/>
          <a:p>
            <a:pPr>
              <a:buClr>
                <a:srgbClr val="0000FF"/>
              </a:buClr>
              <a:buFont typeface="Wingdings" pitchFamily="2" charset="2"/>
              <a:buChar char="§"/>
              <a:defRPr/>
            </a:pPr>
            <a:r>
              <a:rPr lang="en-US" dirty="0" smtClean="0">
                <a:effectLst/>
                <a:latin typeface="Arial" pitchFamily="34" charset="0"/>
                <a:cs typeface="Arial" pitchFamily="34" charset="0"/>
              </a:rPr>
              <a:t>Prior to launching the call for papers, organizer enters session description in </a:t>
            </a:r>
            <a:r>
              <a:rPr lang="en-US" dirty="0" err="1" smtClean="0">
                <a:effectLst/>
                <a:latin typeface="Arial" pitchFamily="34" charset="0"/>
                <a:cs typeface="Arial" pitchFamily="34" charset="0"/>
              </a:rPr>
              <a:t>MyTechZone</a:t>
            </a:r>
            <a:endParaRPr lang="en-US" dirty="0" smtClean="0">
              <a:effectLst/>
              <a:latin typeface="Arial" pitchFamily="34" charset="0"/>
              <a:cs typeface="Arial" pitchFamily="34" charset="0"/>
            </a:endParaRPr>
          </a:p>
          <a:p>
            <a:pPr>
              <a:buClr>
                <a:srgbClr val="0000FF"/>
              </a:buClr>
              <a:buFont typeface="Wingdings" pitchFamily="2" charset="2"/>
              <a:buChar char="§"/>
              <a:defRPr/>
            </a:pPr>
            <a:r>
              <a:rPr lang="en-US" dirty="0" smtClean="0">
                <a:effectLst/>
                <a:latin typeface="Arial" pitchFamily="34" charset="0"/>
                <a:cs typeface="Arial" pitchFamily="34" charset="0"/>
              </a:rPr>
              <a:t>Max character count - 500</a:t>
            </a:r>
          </a:p>
          <a:p>
            <a:pPr>
              <a:buClr>
                <a:srgbClr val="0000FF"/>
              </a:buClr>
              <a:buFont typeface="Wingdings" pitchFamily="2" charset="2"/>
              <a:buChar char="§"/>
              <a:defRPr/>
            </a:pPr>
            <a:endParaRPr lang="en-US" dirty="0">
              <a:latin typeface="Arial" pitchFamily="34" charset="0"/>
              <a:cs typeface="Arial"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689" t="56242" r="22596" b="13835"/>
          <a:stretch/>
        </p:blipFill>
        <p:spPr bwMode="auto">
          <a:xfrm>
            <a:off x="2770909" y="4191000"/>
            <a:ext cx="6270172" cy="2565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7532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pPr>
              <a:defRPr/>
            </a:pPr>
            <a:r>
              <a:rPr lang="en-US" sz="6000" dirty="0" smtClean="0">
                <a:effectLst/>
                <a:latin typeface="Corbel" pitchFamily="34" charset="0"/>
              </a:rPr>
              <a:t>Critical Deadlines</a:t>
            </a:r>
            <a:endParaRPr lang="en-US" sz="6000" dirty="0">
              <a:effectLst/>
              <a:latin typeface="Corbel" pitchFamily="34" charset="0"/>
            </a:endParaRPr>
          </a:p>
        </p:txBody>
      </p:sp>
      <p:sp>
        <p:nvSpPr>
          <p:cNvPr id="3" name="Content Placeholder 2"/>
          <p:cNvSpPr>
            <a:spLocks noGrp="1"/>
          </p:cNvSpPr>
          <p:nvPr>
            <p:ph idx="1"/>
          </p:nvPr>
        </p:nvSpPr>
        <p:spPr>
          <a:xfrm>
            <a:off x="457200" y="1676400"/>
            <a:ext cx="8458200" cy="3657600"/>
          </a:xfrm>
        </p:spPr>
        <p:txBody>
          <a:bodyPr wrap="none"/>
          <a:lstStyle/>
          <a:p>
            <a:pPr>
              <a:buClr>
                <a:srgbClr val="0000FF"/>
              </a:buClr>
              <a:buFont typeface="Wingdings" pitchFamily="2" charset="2"/>
              <a:buChar char="§"/>
              <a:defRPr/>
            </a:pPr>
            <a:r>
              <a:rPr lang="en-US" sz="2600" dirty="0" smtClean="0">
                <a:effectLst/>
                <a:latin typeface="Arial" pitchFamily="34" charset="0"/>
                <a:cs typeface="Arial" pitchFamily="34" charset="0"/>
              </a:rPr>
              <a:t>31 weeks prior to event – call for papers deadline</a:t>
            </a:r>
          </a:p>
          <a:p>
            <a:pPr>
              <a:buClr>
                <a:srgbClr val="0000FF"/>
              </a:buClr>
              <a:buFont typeface="Wingdings" pitchFamily="2" charset="2"/>
              <a:buChar char="§"/>
              <a:defRPr/>
            </a:pPr>
            <a:r>
              <a:rPr lang="en-US" sz="2600" dirty="0" smtClean="0">
                <a:effectLst/>
                <a:latin typeface="Arial" pitchFamily="34" charset="0"/>
                <a:cs typeface="Arial" pitchFamily="34" charset="0"/>
              </a:rPr>
              <a:t>25 weeks prior to event – review ready manuscripts</a:t>
            </a:r>
          </a:p>
          <a:p>
            <a:pPr>
              <a:buClr>
                <a:srgbClr val="0000FF"/>
              </a:buClr>
              <a:buFont typeface="Wingdings" pitchFamily="2" charset="2"/>
              <a:buChar char="§"/>
              <a:defRPr/>
            </a:pPr>
            <a:r>
              <a:rPr lang="en-US" sz="2600" dirty="0" smtClean="0">
                <a:effectLst/>
                <a:latin typeface="Arial" pitchFamily="34" charset="0"/>
                <a:cs typeface="Arial" pitchFamily="34" charset="0"/>
              </a:rPr>
              <a:t>8-10 weeks prior to event – sign off copyright/</a:t>
            </a:r>
          </a:p>
          <a:p>
            <a:pPr marL="0" indent="0">
              <a:buClr>
                <a:srgbClr val="0000FF"/>
              </a:buClr>
              <a:buNone/>
              <a:defRPr/>
            </a:pPr>
            <a:r>
              <a:rPr lang="en-US" sz="2600" dirty="0" smtClean="0">
                <a:effectLst/>
                <a:latin typeface="Arial" pitchFamily="34" charset="0"/>
                <a:cs typeface="Arial" pitchFamily="34" charset="0"/>
              </a:rPr>
              <a:t>	final manuscript</a:t>
            </a:r>
            <a:endParaRPr lang="en-US" sz="2600" b="1" dirty="0" smtClean="0">
              <a:effectLst/>
              <a:latin typeface="Arial" pitchFamily="34" charset="0"/>
              <a:cs typeface="Arial" pitchFamily="34" charset="0"/>
            </a:endParaRPr>
          </a:p>
          <a:p>
            <a:pPr>
              <a:buClr>
                <a:srgbClr val="0000FF"/>
              </a:buClr>
              <a:buFont typeface="Wingdings" pitchFamily="2" charset="2"/>
              <a:buChar char="§"/>
              <a:defRPr/>
            </a:pPr>
            <a:endParaRPr lang="en-US" sz="2600" b="1" dirty="0">
              <a:effectLst/>
              <a:latin typeface="Arial" pitchFamily="34" charset="0"/>
              <a:cs typeface="Arial" pitchFamily="34" charset="0"/>
            </a:endParaRPr>
          </a:p>
          <a:p>
            <a:pPr marL="0" indent="0" algn="ctr">
              <a:buClr>
                <a:srgbClr val="0000FF"/>
              </a:buClr>
              <a:buNone/>
              <a:defRPr/>
            </a:pPr>
            <a:r>
              <a:rPr lang="en-US" sz="2600" i="1" dirty="0" smtClean="0">
                <a:effectLst/>
                <a:latin typeface="Arial" pitchFamily="34" charset="0"/>
                <a:cs typeface="Arial" pitchFamily="34" charset="0"/>
              </a:rPr>
              <a:t>Refer to meeting specific event website </a:t>
            </a:r>
          </a:p>
          <a:p>
            <a:pPr marL="0" indent="0" algn="ctr">
              <a:buClr>
                <a:srgbClr val="0000FF"/>
              </a:buClr>
              <a:buNone/>
              <a:defRPr/>
            </a:pPr>
            <a:r>
              <a:rPr lang="en-US" sz="2600" i="1" dirty="0" smtClean="0">
                <a:effectLst/>
                <a:latin typeface="Arial" pitchFamily="34" charset="0"/>
                <a:cs typeface="Arial" pitchFamily="34" charset="0"/>
              </a:rPr>
              <a:t>for detailed critical deadlines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defRPr/>
            </a:pPr>
            <a:r>
              <a:rPr lang="en-US" sz="6000" dirty="0" smtClean="0">
                <a:effectLst/>
                <a:latin typeface="Corbel" pitchFamily="34" charset="0"/>
                <a:cs typeface="Arial" pitchFamily="34" charset="0"/>
              </a:rPr>
              <a:t>Abstract Submission</a:t>
            </a:r>
            <a:endParaRPr lang="en-US" sz="6000" dirty="0">
              <a:effectLst/>
              <a:latin typeface="Corbel" pitchFamily="34" charset="0"/>
              <a:cs typeface="Arial" pitchFamily="34" charset="0"/>
            </a:endParaRPr>
          </a:p>
        </p:txBody>
      </p:sp>
      <p:sp>
        <p:nvSpPr>
          <p:cNvPr id="3" name="Content Placeholder 2"/>
          <p:cNvSpPr>
            <a:spLocks noGrp="1"/>
          </p:cNvSpPr>
          <p:nvPr>
            <p:ph idx="1"/>
          </p:nvPr>
        </p:nvSpPr>
        <p:spPr>
          <a:xfrm>
            <a:off x="457200" y="1981200"/>
            <a:ext cx="8229600" cy="3429000"/>
          </a:xfrm>
        </p:spPr>
        <p:txBody>
          <a:bodyPr/>
          <a:lstStyle/>
          <a:p>
            <a:pPr>
              <a:buClr>
                <a:srgbClr val="0000FF"/>
              </a:buClr>
              <a:buFont typeface="Wingdings" pitchFamily="2" charset="2"/>
              <a:buChar char="§"/>
              <a:defRPr/>
            </a:pPr>
            <a:r>
              <a:rPr lang="en-US" dirty="0" smtClean="0">
                <a:effectLst/>
                <a:latin typeface="Arial" pitchFamily="34" charset="0"/>
                <a:cs typeface="Arial" pitchFamily="34" charset="0"/>
              </a:rPr>
              <a:t>Call for papers </a:t>
            </a:r>
          </a:p>
          <a:p>
            <a:pPr>
              <a:buClr>
                <a:srgbClr val="0000FF"/>
              </a:buClr>
              <a:buFont typeface="Wingdings" pitchFamily="2" charset="2"/>
              <a:buChar char="§"/>
              <a:defRPr/>
            </a:pPr>
            <a:r>
              <a:rPr lang="en-US" dirty="0" smtClean="0">
                <a:effectLst/>
                <a:latin typeface="Arial" pitchFamily="34" charset="0"/>
                <a:cs typeface="Arial" pitchFamily="34" charset="0"/>
              </a:rPr>
              <a:t>Author uploads abstract into </a:t>
            </a:r>
            <a:r>
              <a:rPr lang="en-US" dirty="0" err="1" smtClean="0">
                <a:effectLst/>
                <a:latin typeface="Arial" pitchFamily="34" charset="0"/>
                <a:cs typeface="Arial" pitchFamily="34" charset="0"/>
              </a:rPr>
              <a:t>MyTechZone</a:t>
            </a:r>
            <a:endParaRPr lang="en-US" dirty="0" smtClean="0">
              <a:effectLst/>
              <a:latin typeface="Arial" pitchFamily="34" charset="0"/>
              <a:cs typeface="Arial" pitchFamily="34" charset="0"/>
            </a:endParaRPr>
          </a:p>
          <a:p>
            <a:pPr>
              <a:buClr>
                <a:srgbClr val="0000FF"/>
              </a:buClr>
              <a:buFont typeface="Wingdings" pitchFamily="2" charset="2"/>
              <a:buChar char="§"/>
              <a:defRPr/>
            </a:pPr>
            <a:r>
              <a:rPr lang="en-US" dirty="0" smtClean="0">
                <a:effectLst/>
                <a:latin typeface="Arial" pitchFamily="34" charset="0"/>
                <a:cs typeface="Arial" pitchFamily="34" charset="0"/>
              </a:rPr>
              <a:t>Author self -selects session </a:t>
            </a:r>
            <a:r>
              <a:rPr lang="en-US" sz="1800" i="1" dirty="0" smtClean="0">
                <a:effectLst/>
                <a:latin typeface="Arial" pitchFamily="34" charset="0"/>
                <a:cs typeface="Arial" pitchFamily="34" charset="0"/>
              </a:rPr>
              <a:t>(and can now view session descriptions)</a:t>
            </a:r>
          </a:p>
          <a:p>
            <a:pPr>
              <a:buClr>
                <a:srgbClr val="0000FF"/>
              </a:buClr>
              <a:buFont typeface="Wingdings" pitchFamily="2" charset="2"/>
              <a:buChar char="§"/>
              <a:defRPr/>
            </a:pPr>
            <a:r>
              <a:rPr lang="en-US" dirty="0" smtClean="0">
                <a:effectLst/>
                <a:latin typeface="Arial" pitchFamily="34" charset="0"/>
                <a:cs typeface="Arial" pitchFamily="34" charset="0"/>
              </a:rPr>
              <a:t>Adds author, co-authors, corresponding contacts and their affiliations</a:t>
            </a:r>
            <a:endParaRPr lang="en-US" dirty="0">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amwo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Teamwork</Template>
  <TotalTime>10559</TotalTime>
  <Words>2305</Words>
  <Application>Microsoft Office PowerPoint</Application>
  <PresentationFormat>On-screen Show (4:3)</PresentationFormat>
  <Paragraphs>232</Paragraphs>
  <Slides>34</Slides>
  <Notes>33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Teamwork</vt:lpstr>
      <vt:lpstr>PowerPoint Presentation</vt:lpstr>
      <vt:lpstr>   Training for Technical Session Organizers Table of Contents  </vt:lpstr>
      <vt:lpstr>PowerPoint Presentation</vt:lpstr>
      <vt:lpstr>Today’s Training</vt:lpstr>
      <vt:lpstr>PowerPoint Presentation</vt:lpstr>
      <vt:lpstr>Accessing MyTechZone</vt:lpstr>
      <vt:lpstr>Session Descriptions</vt:lpstr>
      <vt:lpstr>Critical Deadlines</vt:lpstr>
      <vt:lpstr>Abstract Submission</vt:lpstr>
      <vt:lpstr>Abstract Submission</vt:lpstr>
      <vt:lpstr>Organizer Initial Process</vt:lpstr>
      <vt:lpstr>Navigation to Pending Abstracts</vt:lpstr>
      <vt:lpstr>Evaluating Pending Abstracts</vt:lpstr>
      <vt:lpstr>Author Only View  Uploading Review Ready Manuscripts</vt:lpstr>
      <vt:lpstr>Viewing the Manuscript</vt:lpstr>
      <vt:lpstr>Assigning Reviewers</vt:lpstr>
      <vt:lpstr>Reviewers not in SAE database</vt:lpstr>
      <vt:lpstr>Preferred Reviewers</vt:lpstr>
      <vt:lpstr>Selecting Reviewers at Paper Level</vt:lpstr>
      <vt:lpstr>Selecting Reviewers at Session Level</vt:lpstr>
      <vt:lpstr>Add Review Due Date</vt:lpstr>
      <vt:lpstr>Releasing Results to Authors</vt:lpstr>
      <vt:lpstr>Approving Papers for Publication</vt:lpstr>
      <vt:lpstr>Final Manuscript Upload by Authors</vt:lpstr>
      <vt:lpstr>PowerPoint Presentation</vt:lpstr>
      <vt:lpstr>Session Home Features</vt:lpstr>
      <vt:lpstr>Session Level Grouping Feature</vt:lpstr>
      <vt:lpstr>Session Level Email Feature</vt:lpstr>
      <vt:lpstr>Progress Tab</vt:lpstr>
      <vt:lpstr>Author Bio &amp; Power Point</vt:lpstr>
      <vt:lpstr>Preparing for On-Site</vt:lpstr>
      <vt:lpstr>PowerPoint Presentation</vt:lpstr>
      <vt:lpstr>Oral Presentation Score Entry</vt:lpstr>
      <vt:lpstr>THANK YOU!</vt:lpstr>
    </vt:vector>
  </TitlesOfParts>
  <Company>SAE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robertk</dc:creator>
  <cp:lastModifiedBy>Gina Brandon</cp:lastModifiedBy>
  <cp:revision>366</cp:revision>
  <dcterms:created xsi:type="dcterms:W3CDTF">2007-08-10T17:22:37Z</dcterms:created>
  <dcterms:modified xsi:type="dcterms:W3CDTF">2012-06-22T14:02:59Z</dcterms:modified>
</cp:coreProperties>
</file>